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1404" cy="68595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851404" cy="68595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9912" y="662304"/>
            <a:ext cx="10552175" cy="1099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270" y="2175383"/>
            <a:ext cx="8758555" cy="163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89276" y="591312"/>
            <a:ext cx="9070975" cy="4186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1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5400" dirty="0">
                <a:solidFill>
                  <a:srgbClr val="252525"/>
                </a:solidFill>
                <a:latin typeface="Century Gothic"/>
                <a:cs typeface="Century Gothic"/>
              </a:rPr>
              <a:t>DİSİPLİNSİZ</a:t>
            </a:r>
            <a:r>
              <a:rPr sz="5400" spc="-75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5400" dirty="0">
                <a:solidFill>
                  <a:srgbClr val="252525"/>
                </a:solidFill>
                <a:latin typeface="Century Gothic"/>
                <a:cs typeface="Century Gothic"/>
              </a:rPr>
              <a:t>ÖĞRENCİLERE</a:t>
            </a:r>
            <a:endParaRPr sz="5400">
              <a:latin typeface="Century Gothic"/>
              <a:cs typeface="Century Gothic"/>
            </a:endParaRPr>
          </a:p>
          <a:p>
            <a:pPr marL="91440">
              <a:lnSpc>
                <a:spcPct val="100000"/>
              </a:lnSpc>
            </a:pPr>
            <a:r>
              <a:rPr sz="5400" dirty="0">
                <a:solidFill>
                  <a:srgbClr val="252525"/>
                </a:solidFill>
                <a:latin typeface="Century Gothic"/>
                <a:cs typeface="Century Gothic"/>
              </a:rPr>
              <a:t>YÖNELİK</a:t>
            </a:r>
            <a:r>
              <a:rPr sz="5400" spc="-85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5400" dirty="0">
                <a:solidFill>
                  <a:srgbClr val="252525"/>
                </a:solidFill>
                <a:latin typeface="Century Gothic"/>
                <a:cs typeface="Century Gothic"/>
              </a:rPr>
              <a:t>YAKLAŞIMLAR</a:t>
            </a:r>
            <a:endParaRPr sz="5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14600" y="591312"/>
            <a:ext cx="9145524" cy="4186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5 Resim" descr="IMG_3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2667000"/>
            <a:ext cx="48768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47951"/>
            <a:ext cx="8760460" cy="349885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 indent="457200" algn="just">
              <a:lnSpc>
                <a:spcPts val="1939"/>
              </a:lnSpc>
              <a:spcBef>
                <a:spcPts val="245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İstenmeyen davranış sınıfa,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derse, zamana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duruma göre  değişebilmektedir. O halde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herkesin üzerinde anlaştığı istenmeyen davranışı  listelemek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tanımlamak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oldukça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zordur.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Ancak öğrencilerin 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içerisindeki  davranışlarını istenmeyen davranış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olarak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adlandırabilmek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dört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temel  ölçütümüz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vardır</a:t>
            </a:r>
            <a:r>
              <a:rPr sz="18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91185">
              <a:lnSpc>
                <a:spcPts val="1939"/>
              </a:lnSpc>
              <a:buAutoNum type="arabicPeriod"/>
              <a:tabLst>
                <a:tab pos="26733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Davranışın öğrencinin kendisinin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sınıftaki arkadaşların öğrenmesini  engellemesi,</a:t>
            </a:r>
            <a:endParaRPr sz="1800">
              <a:latin typeface="Century Gothic"/>
              <a:cs typeface="Century Gothic"/>
            </a:endParaRPr>
          </a:p>
          <a:p>
            <a:pPr marL="12700" marR="354965">
              <a:lnSpc>
                <a:spcPts val="1939"/>
              </a:lnSpc>
              <a:spcBef>
                <a:spcPts val="5"/>
              </a:spcBef>
              <a:buAutoNum type="arabicPeriod"/>
              <a:tabLst>
                <a:tab pos="26733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Davranışın öğrencinin kendisinin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arkadaşlarının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güvenliğini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tehlikeye  sokması,</a:t>
            </a:r>
            <a:endParaRPr sz="1800">
              <a:latin typeface="Century Gothic"/>
              <a:cs typeface="Century Gothic"/>
            </a:endParaRPr>
          </a:p>
          <a:p>
            <a:pPr marL="266700" indent="-254000">
              <a:lnSpc>
                <a:spcPts val="1810"/>
              </a:lnSpc>
              <a:buAutoNum type="arabicPeriod"/>
              <a:tabLst>
                <a:tab pos="26733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Davranışın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okulun araç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gereçlerine 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arkadaşlarının eşyalarına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zarar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ts val="1945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vermesi,</a:t>
            </a:r>
            <a:endParaRPr sz="1800">
              <a:latin typeface="Century Gothic"/>
              <a:cs typeface="Century Gothic"/>
            </a:endParaRPr>
          </a:p>
          <a:p>
            <a:pPr marL="266700" indent="-254000">
              <a:lnSpc>
                <a:spcPts val="2055"/>
              </a:lnSpc>
              <a:buAutoNum type="arabicPeriod" startAt="4"/>
              <a:tabLst>
                <a:tab pos="26733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Davranışın öğrencinin diğer öğrencilerle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sosyalleşmesini</a:t>
            </a:r>
            <a:r>
              <a:rPr sz="18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engellemesi.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 DAVRANIŞLAR NELERDİR</a:t>
            </a:r>
            <a:r>
              <a:rPr spc="-140" dirty="0"/>
              <a:t> 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63000" cy="3026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Derse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devam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etmeme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ya da derslere geç gelme, derse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hazırlıksız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gelme,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uygun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olmayan yer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zamanda konuşma, arkadaşlarına,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kendisine  veya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eşyalara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zarar verme,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derste uzun süre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hayal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kurma 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ders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dışı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  etkinlikle uğraşma gibi davranışlar, sınıfta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sıkça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gözlenen istenmeyen öğrenci  davranışları olarak özetlenebilir.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Ayrıca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 davranışların dışında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temizlik 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görgü kurallarına uymama, sınavda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kopya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çekme,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alkol,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sigara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uyuşturucu  kullanma,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öğretmenine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arkadaşlarına kaba davranma,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küfürlü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konuşma,  arkadaşlarını rahatsız etme, söz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almadan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konuşma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gibi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da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derslerde  karşılaşılabilen istenmedik davranışlardandır.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İstenmeyen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ortaya çıkması, </a:t>
            </a:r>
            <a:r>
              <a:rPr sz="18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hem </a:t>
            </a:r>
            <a:r>
              <a:rPr sz="1800" b="1" dirty="0">
                <a:solidFill>
                  <a:srgbClr val="A42F0F"/>
                </a:solidFill>
                <a:latin typeface="Century Gothic"/>
                <a:cs typeface="Century Gothic"/>
              </a:rPr>
              <a:t>kaçınılmaz </a:t>
            </a:r>
            <a:r>
              <a:rPr sz="18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nitelikte doğal bir </a:t>
            </a:r>
            <a:r>
              <a:rPr sz="1800" b="1" dirty="0">
                <a:solidFill>
                  <a:srgbClr val="A42F0F"/>
                </a:solidFill>
                <a:latin typeface="Century Gothic"/>
                <a:cs typeface="Century Gothic"/>
              </a:rPr>
              <a:t>olaydır </a:t>
            </a:r>
            <a:r>
              <a:rPr sz="18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hem </a:t>
            </a:r>
            <a:r>
              <a:rPr sz="1800" b="1" spc="-15" dirty="0">
                <a:solidFill>
                  <a:srgbClr val="A42F0F"/>
                </a:solidFill>
                <a:latin typeface="Century Gothic"/>
                <a:cs typeface="Century Gothic"/>
              </a:rPr>
              <a:t>de  </a:t>
            </a:r>
            <a:r>
              <a:rPr sz="18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uygun </a:t>
            </a:r>
            <a:r>
              <a:rPr sz="1800" b="1" dirty="0">
                <a:solidFill>
                  <a:srgbClr val="A42F0F"/>
                </a:solidFill>
                <a:latin typeface="Century Gothic"/>
                <a:cs typeface="Century Gothic"/>
              </a:rPr>
              <a:t>eğitim yaşantılarını kazandırmak için iyi </a:t>
            </a:r>
            <a:r>
              <a:rPr sz="18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bir</a:t>
            </a:r>
            <a:r>
              <a:rPr sz="1800" b="1" spc="-85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A42F0F"/>
                </a:solidFill>
                <a:latin typeface="Century Gothic"/>
                <a:cs typeface="Century Gothic"/>
              </a:rPr>
              <a:t>fırsattır.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 DAVRANIŞLARA</a:t>
            </a:r>
            <a:r>
              <a:rPr spc="-125" dirty="0"/>
              <a:t> </a:t>
            </a:r>
            <a:r>
              <a:rPr dirty="0"/>
              <a:t>NEDENLERİ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192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Herhangi bir okulda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derslikte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disiplin problemi çıkmışsa, bunun mutlaka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nedeni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vardır. 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ortamında meydana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gelen istenmeyen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 kaynakları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öğretmenin,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öğrencinin,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sınıfın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fiziksel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yapısının, sınıfın içinde  bulunduğu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okulun,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çevrenin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(uzak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yakın) sahip olduğu özelliklere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göre  değişiklik göstermektedir.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Sınıftaki istenmeyen öğrenci davranışlarının önüne  geçilebilmesi bu davranışların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ortaya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çıkmasında etkili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olan nedenlerin  bilinmesine</a:t>
            </a:r>
            <a:r>
              <a:rPr sz="18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bağlıdır.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 DAVRANIŞLARA</a:t>
            </a:r>
            <a:r>
              <a:rPr spc="-125" dirty="0"/>
              <a:t> </a:t>
            </a:r>
            <a:r>
              <a:rPr dirty="0"/>
              <a:t>NEDENLERİ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19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Sınıf Dışı Etkenler: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içindeki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istenmeyen davranışların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büyük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bölümü sınıfın  dışında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yaşanan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olaylardan kaynaklanmaktadır.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içinde yaşadığı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çevre,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aile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ortamı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okul, davranışlarının temel kaynağını</a:t>
            </a:r>
            <a:r>
              <a:rPr sz="1800" spc="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oluşturur.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70" y="3525646"/>
            <a:ext cx="14236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355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	ç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9039" y="3525646"/>
            <a:ext cx="96393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yaşayan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7654" y="3525646"/>
            <a:ext cx="10515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insanların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74917" y="3525646"/>
            <a:ext cx="7124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eğitim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43596" y="3525646"/>
            <a:ext cx="10642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düz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ey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61272" y="3525646"/>
            <a:ext cx="276225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9733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nc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d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73622" y="3800220"/>
            <a:ext cx="84010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etkilidir,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28484" y="3800220"/>
            <a:ext cx="116268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do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06181" y="3800220"/>
            <a:ext cx="31197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829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	davranışlarına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68270" y="3800220"/>
            <a:ext cx="299085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99515" algn="l"/>
                <a:tab pos="218757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üz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	ö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emli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ölç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yansıyarak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içine</a:t>
            </a:r>
            <a:r>
              <a:rPr sz="18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taşınır.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68270" y="4877689"/>
            <a:ext cx="8758555" cy="83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Eğer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yalnızca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içi davranış değişkenleri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uğraşıp,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dışı  etkenleri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göz ardı ederse başarıya ulaşması hem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zor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olur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hem 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kalıcı olamaz.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dışı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etkenler; okul,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çevre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aile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üzere üç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başlık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altında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incelenebilir.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 DAVRANIŞLARA</a:t>
            </a:r>
            <a:r>
              <a:rPr spc="-125" dirty="0"/>
              <a:t> </a:t>
            </a:r>
            <a:r>
              <a:rPr dirty="0"/>
              <a:t>NEDENLERİ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60460" cy="285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Okul: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Okulun fiziksel özellikleri,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durumu,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sayısı,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kuralları,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 yapısı  gibi bir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değişken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içine yansıyarak,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tutum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davranışlarını  etkiler.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Eğitim- öğretim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gerekli olan materyal, araç,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gereç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kaynakların   </a:t>
            </a:r>
            <a:r>
              <a:rPr sz="1800" spc="1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yokluğu</a:t>
            </a:r>
            <a:endParaRPr sz="1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yetersizliği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öğrenciyi istenmeyen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davranışa sevk eden diğer bir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nedendir.</a:t>
            </a:r>
            <a:endParaRPr sz="180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005"/>
              </a:spcBef>
            </a:pPr>
            <a:r>
              <a:rPr sz="18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Gottfredson </a:t>
            </a:r>
            <a:r>
              <a:rPr sz="1800" b="1" spc="-10" dirty="0">
                <a:solidFill>
                  <a:srgbClr val="A42F0F"/>
                </a:solidFill>
                <a:latin typeface="Century Gothic"/>
                <a:cs typeface="Century Gothic"/>
              </a:rPr>
              <a:t>ve </a:t>
            </a:r>
            <a:r>
              <a:rPr sz="1800" b="1" dirty="0">
                <a:solidFill>
                  <a:srgbClr val="A42F0F"/>
                </a:solidFill>
                <a:latin typeface="Century Gothic"/>
                <a:cs typeface="Century Gothic"/>
              </a:rPr>
              <a:t>diğerlerine göre;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okulun olumsuz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davranışa yönelten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yanı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kurallar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olumsuz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 konusunda yöneticilerin,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öğretmenlerin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farklı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görüş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uygulayışta</a:t>
            </a:r>
            <a:r>
              <a:rPr sz="18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olmalarıdır.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8555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Çevre: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problem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sevk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önemli faktörlerden birisi  okulun sosyal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çevresidir.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Okulun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bulunduğu fiziksel, kültürel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sosyal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çevre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davranışları üzerinde büyük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ölçüde belirleyici etkilere</a:t>
            </a:r>
            <a:r>
              <a:rPr sz="1800" spc="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sahiptir.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70" y="3124834"/>
            <a:ext cx="445452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175385" algn="l"/>
                <a:tab pos="1571625" algn="l"/>
                <a:tab pos="2676525" algn="l"/>
                <a:tab pos="2885440" algn="l"/>
                <a:tab pos="3475354" algn="l"/>
                <a:tab pos="398780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	ç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	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zı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girmesini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önleyebilmesi	için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çevreyi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9465" y="3124834"/>
            <a:ext cx="101219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68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umsuz  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mas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9417" y="3124834"/>
            <a:ext cx="313563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  <a:tabLst>
                <a:tab pos="1416050" algn="l"/>
                <a:tab pos="1565910" algn="l"/>
                <a:tab pos="2115820" algn="l"/>
                <a:tab pos="233997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f	or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k,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	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tü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8270" y="3673729"/>
            <a:ext cx="8758555" cy="136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geçmişini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kaynaklarını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iyi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bilmesi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gerekir.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1507490" algn="l"/>
                <a:tab pos="2688590" algn="l"/>
                <a:tab pos="3987800" algn="l"/>
                <a:tab pos="4831715" algn="l"/>
                <a:tab pos="6185535" algn="l"/>
                <a:tab pos="7272020" algn="l"/>
                <a:tab pos="808609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iç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rı	ç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e,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	üz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	b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yük	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ye  sahiptir. Bazen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çevreyi değiştirmeden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</a:t>
            </a:r>
            <a:r>
              <a:rPr sz="1800" spc="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değiştiremezsiniz.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6173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Aile: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Aile,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davranışının şekillenmeye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başladığı,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örnek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alındığı,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bazı  temel davranışların kazanıldığı yerdir.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zamanlarının önemli kısmını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sosyalleşmelerini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aile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içinde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tamamladıkları için, istenmeyen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 kaynaklarının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çekirdekleri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aile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içinde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atılmaktadır.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70" y="4202557"/>
            <a:ext cx="23672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47115" algn="l"/>
                <a:tab pos="1742439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Ailedeki	birey	sayısı,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63439" y="4202557"/>
            <a:ext cx="137096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</a:tabLst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g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3308" y="4202557"/>
            <a:ext cx="114490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3865" algn="l"/>
              </a:tabLst>
            </a:pP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ğ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38896" y="4202557"/>
            <a:ext cx="88201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durumu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51214" y="4202557"/>
            <a:ext cx="24739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2298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8270" y="4476877"/>
            <a:ext cx="8758555" cy="1106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etkileyen faktörlerden bazılarıdır.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ortamında gözlenen istenmeyen öğrenci  davranışlarının aileden kaynaklanan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diğer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nedeni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ise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anne-baba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tutumlarıdır. Aileyle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ilgili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olarak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 aileyi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tanıması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aile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ilişki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kurması  ortaya çıkabilecek bazı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olumsuz davranışların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önlenmesinde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etkili</a:t>
            </a:r>
            <a:r>
              <a:rPr sz="1800" spc="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olabilir.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6015" cy="1231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Sınıf İçi</a:t>
            </a:r>
            <a:r>
              <a:rPr sz="1800" b="1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Etkenler:</a:t>
            </a:r>
            <a:endParaRPr sz="1800">
              <a:latin typeface="Century Gothic"/>
              <a:cs typeface="Century Gothic"/>
            </a:endParaRPr>
          </a:p>
          <a:p>
            <a:pPr marL="12700" marR="5080" indent="457200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İstenmeyen davranışların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ortaya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çıkmasında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dışı etkenler kadar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içi  etkenler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önemlidir.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Öğrenciyi istenmeyen davranışlara yönelten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içi 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etkenler;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öğretmen, öğrenci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fiziksel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ortam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üzere</a:t>
            </a:r>
            <a:r>
              <a:rPr sz="1800" spc="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gruplandırılabilir.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61730" cy="2456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Fiziksel Ortamdan </a:t>
            </a:r>
            <a:r>
              <a:rPr sz="1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Kaynaklanan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Nedenler: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Sınıfın fiziksel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koşulları, gürültülü 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kalabalık oluşu,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ısı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ışık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durumu öğrenci performansı üzerinde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önemli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ölçüde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etkilidir.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Fiziksel açıdan kötü yapılandırılmış bir ortamda, öğrencilere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eğitimin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amacı olan istendik davranışları kazandırmak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yani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 değişikliği  sağlamak kolay</a:t>
            </a:r>
            <a:r>
              <a:rPr sz="1800" spc="-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değildir.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düzeni gibi,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öğrencilerin oturma düzeni de 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eğitsel çabalar  üzerinde önemli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etkiye</a:t>
            </a:r>
            <a:r>
              <a:rPr sz="1800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sahiptir.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3133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Öğrenciden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Kaynaklanan Nedenler: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Duygusal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problemler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yaşayan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bazı  öğrenciler,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okul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hayatının gerektirdiği sorumlulukları yerine getiremeyince,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sınıfa 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okula uyum sağlamakta zorlanırlar.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Bazı  öğrenciler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öğrenim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yaşantılarında  karşılaştıkları  başarısızlıklar   </a:t>
            </a:r>
            <a:r>
              <a:rPr sz="1800" spc="3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nedeniyle</a:t>
            </a:r>
            <a:endParaRPr sz="1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dersi takip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etmeyerek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sürekli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sınıfın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havasını bozmaya</a:t>
            </a:r>
            <a:r>
              <a:rPr sz="1800" spc="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çalışırlar.</a:t>
            </a:r>
            <a:endParaRPr sz="180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1005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 ve arkadaşlarıyla etkileşim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düzeyinin düşük olması, 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sosyal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becerilerde yetersiz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olması,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arkadaşının olmaması, okulu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sevmemesi, 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sosyal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doyumsuzluk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olması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gibi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neden öğrenciyi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ortamında  görmek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istemediğimiz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itmektedir.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DİSİPLİN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2329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Öğretmenlik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mesleğinin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zor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taraflarından birisi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 hiç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şüphesiz sınıf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yönetimidir.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merkezli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eski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eğitimde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disiplini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sessizliği  sağlama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“sınıf yönetimi”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olarak</a:t>
            </a:r>
            <a:r>
              <a:rPr sz="18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algılanıyordu.</a:t>
            </a:r>
            <a:endParaRPr sz="180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Eğer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öğretmen anlatıyor,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 de sessizce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dinliyorsa; öğretmen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yönetiaminde başarılı sayılırdı.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yönetimi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ilgili yazılan pek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kitapta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iyi bir sınıf yönetiminin,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öğrenme-öğretme sürecinden, istenilen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verimi elde  etmek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düzeni kurmak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akademik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olmayan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etkinlikleri en aza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indirmek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gerektiği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fikri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yer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almaktadır.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890"/>
            <a:ext cx="8761095" cy="3503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7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Öğretmenden Kaynaklanan Nedenler: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nitelikleri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 yönetiminin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kalitesi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başarısı üzerinde önemli ölçüde etkilidir. Etkili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 yönetiminde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öğretmenin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her  şeyden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önce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yapması gereken ilk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işi,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tanımak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olmalıdır. Öğretmen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hangi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davranışın nerede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ve nasıl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yapılması gerektiğini, buna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karşılık hangi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davranışın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nerede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ve nasıl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yapılmaması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gerektiğini öğrencilere</a:t>
            </a:r>
            <a:r>
              <a:rPr sz="17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anlatmalıdır.</a:t>
            </a:r>
            <a:endParaRPr sz="170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994"/>
              </a:spcBef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İstenmeyen davranışların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oluşmasında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öğretmenlerin yetersizlikleri büyük rol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oynamaktadır.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Derste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öğretmenin sürekli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aktif,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pasif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olması,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  dikkatini dağıtır.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Öğretmenin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ile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alay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etmesi, öğrencilere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kaba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davranması,  öğrenciler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arasında ayırım yapması,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öğrencilerle gerekli iletişimi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kuramaması,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 toplumsal beceri eksikliğinden kaynaklanan istenmeyen davranışların  ortaya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çıkmasını sağlar. Ayrıca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 kişisel özellikleri,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özgüven,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tükenmişlik, 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başarısızlık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korkusu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vb.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durumlar, çocuklardan hoşlanmama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özel sorunları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(evlilik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vb.)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içi disiplin sorunlarının kaynağını</a:t>
            </a:r>
            <a:r>
              <a:rPr sz="1700" spc="-1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oluşturabilir.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8555" cy="300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Öğretmenden Kaynaklanan Nedenler: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İstenmeyen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oluşmasında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yetersizlikleri büyük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rol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oynamaktadır.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Derste öğretmenin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sürekli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aktif,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pasif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olması, öğrencilerin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dikkatini</a:t>
            </a:r>
            <a:r>
              <a:rPr sz="18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dağıtır.</a:t>
            </a:r>
            <a:endParaRPr sz="1800">
              <a:latin typeface="Century Gothic"/>
              <a:cs typeface="Century Gothic"/>
            </a:endParaRPr>
          </a:p>
          <a:p>
            <a:pPr marL="12700" marR="5715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 öğrenci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alay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etmesi,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kaba davranması,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arasında ayırım yapması,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gerekli iletişimi kuramaması,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öğretmenin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toplumsal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beceri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eksikliğinden kaynaklanan istenmeyen davranışların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ortaya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çıkmasını</a:t>
            </a:r>
            <a:r>
              <a:rPr sz="18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sağlar.</a:t>
            </a:r>
            <a:endParaRPr sz="180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994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Ayrıca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 kişisel özellikleri,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özgüven, tükenmişlik,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başarısızlık korkusu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vb.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durumlar, çocuklardan hoşlanmama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özel sorunları (evlilik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vb.) sınıf içi disiplin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sorunlarının kaynağını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 oluşturabilir.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663300"/>
            <a:ext cx="7392034" cy="146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900"/>
              </a:lnSpc>
            </a:pPr>
            <a:r>
              <a:rPr sz="3200" b="1" dirty="0">
                <a:latin typeface="Century Gothic"/>
                <a:cs typeface="Century Gothic"/>
              </a:rPr>
              <a:t>ÖĞRETMEN DAVRANIŞLARI VE NEDEN  OLDUĞU OLASI İSTENMEYEN</a:t>
            </a:r>
            <a:r>
              <a:rPr sz="3200" b="1" spc="-80" dirty="0">
                <a:latin typeface="Century Gothic"/>
                <a:cs typeface="Century Gothic"/>
              </a:rPr>
              <a:t> </a:t>
            </a:r>
            <a:r>
              <a:rPr sz="3200" b="1" dirty="0">
                <a:latin typeface="Century Gothic"/>
                <a:cs typeface="Century Gothic"/>
              </a:rPr>
              <a:t>ÖĞRENCİ  DAVRANIŞLARI</a:t>
            </a:r>
            <a:endParaRPr sz="3200">
              <a:latin typeface="Century Gothic"/>
              <a:cs typeface="Century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78509" y="2298954"/>
          <a:ext cx="9671989" cy="4082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5956"/>
                <a:gridCol w="4836033"/>
              </a:tblGrid>
              <a:tr h="399669">
                <a:tc>
                  <a:txBody>
                    <a:bodyPr/>
                    <a:lstStyle/>
                    <a:p>
                      <a:pPr marL="128333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  <a:tc>
                  <a:txBody>
                    <a:bodyPr/>
                    <a:lstStyle/>
                    <a:p>
                      <a:pPr marL="8159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İSTENMEYEN ÖĞRENCİ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</a:tr>
              <a:tr h="36321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Notla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tehdit</a:t>
                      </a:r>
                      <a:r>
                        <a:rPr sz="1400" b="1" spc="-7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etme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1- Korku,not için çalışma,otoriteye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itaat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36322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2- Ceza olarak ödev</a:t>
                      </a:r>
                      <a:r>
                        <a:rPr sz="1400" b="1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2- Dersten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soğuma,isyan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743331">
                <a:tc>
                  <a:txBody>
                    <a:bodyPr/>
                    <a:lstStyle/>
                    <a:p>
                      <a:pPr marL="38100" marR="173990">
                        <a:lnSpc>
                          <a:spcPct val="107100"/>
                        </a:lnSpc>
                        <a:spcBef>
                          <a:spcPts val="91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3- Sadece anlatım yöntemini kullanma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derse 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güdülememe,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cesaretlendirmeme, espiritüel</a:t>
                      </a:r>
                      <a:r>
                        <a:rPr sz="1400" b="1" spc="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olmama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684530">
                        <a:lnSpc>
                          <a:spcPct val="107100"/>
                        </a:lnSpc>
                        <a:spcBef>
                          <a:spcPts val="91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3- Hayal kurma,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başka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şeylerle ilgilenme,</a:t>
                      </a:r>
                      <a:r>
                        <a:rPr sz="1400" b="1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derse 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katılmama,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dağınık</a:t>
                      </a:r>
                      <a:r>
                        <a:rPr sz="1400" b="1" spc="-9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ilgi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743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4- Ödevleri kontrol</a:t>
                      </a:r>
                      <a:r>
                        <a:rPr sz="1400" b="1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etmeme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539750">
                        <a:lnSpc>
                          <a:spcPct val="107100"/>
                        </a:lnSpc>
                        <a:spcBef>
                          <a:spcPts val="91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4- Ödevleri yapmama, eksik yapma veya</a:t>
                      </a:r>
                      <a:r>
                        <a:rPr sz="1400" b="1" spc="-12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özenle 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yapmama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36321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5- Sınıfa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sırtını</a:t>
                      </a:r>
                      <a:r>
                        <a:rPr sz="1400" b="1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dönme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5- Başka şeylere</a:t>
                      </a:r>
                      <a:r>
                        <a:rPr sz="1400" b="1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yönelme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363283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6- İstenmeyen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davranışları</a:t>
                      </a:r>
                      <a:r>
                        <a:rPr sz="1400" b="1" spc="-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düzeltmeme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6- İstenmeyen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davranışları</a:t>
                      </a:r>
                      <a:r>
                        <a:rPr sz="1400" b="1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sürdürme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743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7- Sadece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başarılı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olanlara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söz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hakkı</a:t>
                      </a:r>
                      <a:r>
                        <a:rPr sz="1400" b="1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7- Diğer öğrencilerin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söz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istememe</a:t>
                      </a:r>
                      <a:r>
                        <a:rPr sz="1400" b="1" spc="-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davranışlarını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pekiştirme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71952" y="663828"/>
            <a:ext cx="7691120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ÖĞRETMEN DAVRANIŞLARI </a:t>
            </a:r>
            <a:r>
              <a:rPr sz="2400" b="1" spc="-5" dirty="0">
                <a:solidFill>
                  <a:srgbClr val="252525"/>
                </a:solidFill>
                <a:latin typeface="Century Gothic"/>
                <a:cs typeface="Century Gothic"/>
              </a:rPr>
              <a:t>VE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NEDEN OLDUĞU</a:t>
            </a:r>
            <a:r>
              <a:rPr sz="2400" b="1" spc="-114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OLASI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İSTENMEYEN ÖĞRENCİ</a:t>
            </a:r>
            <a:r>
              <a:rPr sz="2400" b="1" spc="-95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DAVRANIŞLARI</a:t>
            </a:r>
            <a:endParaRPr sz="2400">
              <a:latin typeface="Century Gothic"/>
              <a:cs typeface="Century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1850" y="1806448"/>
          <a:ext cx="9606534" cy="4085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3267"/>
                <a:gridCol w="4803267"/>
              </a:tblGrid>
              <a:tr h="399541">
                <a:tc>
                  <a:txBody>
                    <a:bodyPr/>
                    <a:lstStyle/>
                    <a:p>
                      <a:pPr marL="12674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  <a:tc>
                  <a:txBody>
                    <a:bodyPr/>
                    <a:lstStyle/>
                    <a:p>
                      <a:pPr marL="79946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İSTENMEYEN ÖĞRENCİ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</a:tr>
              <a:tr h="462661">
                <a:tc>
                  <a:txBody>
                    <a:bodyPr/>
                    <a:lstStyle/>
                    <a:p>
                      <a:pPr marL="38100">
                        <a:lnSpc>
                          <a:spcPts val="136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8- Yanlış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veya yanıtı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aşırı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eleştirme,</a:t>
                      </a:r>
                      <a:r>
                        <a:rPr sz="1400" b="1" spc="-7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olumsuz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sözlerle</a:t>
                      </a:r>
                      <a:r>
                        <a:rPr sz="1400" b="1" spc="-7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etiketleme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8- Söz hakkı istememe, okula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gelmeme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243712">
                <a:tc>
                  <a:txBody>
                    <a:bodyPr/>
                    <a:lstStyle/>
                    <a:p>
                      <a:pPr marL="38100">
                        <a:lnSpc>
                          <a:spcPts val="154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9-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Öğretmediği konularda sınav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 yapma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54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9- Kopya çekmeye</a:t>
                      </a:r>
                      <a:r>
                        <a:rPr sz="1400" b="1" spc="-9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yönelme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243586">
                <a:tc>
                  <a:txBody>
                    <a:bodyPr/>
                    <a:lstStyle/>
                    <a:p>
                      <a:pPr marL="38100">
                        <a:lnSpc>
                          <a:spcPts val="1639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10-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Dersi iyi planlayamama, öğrencileri boş</a:t>
                      </a:r>
                      <a:r>
                        <a:rPr sz="1400" b="1" spc="-1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bırakma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639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10-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Ders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dışı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olumsuz etkinliklere</a:t>
                      </a:r>
                      <a:r>
                        <a:rPr sz="1400" b="1" spc="-9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yönelme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11- Zorlama ile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disiplin</a:t>
                      </a:r>
                      <a:r>
                        <a:rPr sz="1400" b="1" spc="-9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sağlama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203835">
                        <a:lnSpc>
                          <a:spcPts val="1800"/>
                        </a:lnSpc>
                        <a:spcBef>
                          <a:spcPts val="2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11-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Okul eşyalarına zarar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verme,pasif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veya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saldırgan 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olma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98601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12- Sınıfta herkesin görebileceği yerde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durmama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533400">
                        <a:lnSpc>
                          <a:spcPts val="1800"/>
                        </a:lnSpc>
                        <a:spcBef>
                          <a:spcPts val="2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12-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Görülmeyen öğrencilerin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 dışı</a:t>
                      </a:r>
                      <a:r>
                        <a:rPr sz="1400" b="1" spc="-7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etkinliklere  yönelmesi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8100" marR="41910">
                        <a:lnSpc>
                          <a:spcPts val="1800"/>
                        </a:lnSpc>
                        <a:spcBef>
                          <a:spcPts val="2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13-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Öğrencilerin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psikolojik,sosyal,akademik yeterlik</a:t>
                      </a:r>
                      <a:r>
                        <a:rPr sz="1400" b="1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  gelişim dönemleri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gibi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özelliklerini</a:t>
                      </a:r>
                      <a:r>
                        <a:rPr sz="1400" b="1" spc="-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tanımama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13-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Saldırgan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veya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pasif</a:t>
                      </a:r>
                      <a:r>
                        <a:rPr sz="1400" b="1" spc="-7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8100" marR="40640">
                        <a:lnSpc>
                          <a:spcPts val="1800"/>
                        </a:lnSpc>
                        <a:spcBef>
                          <a:spcPts val="2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14-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Öğrencilerin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ekonomik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durumuna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bakmadan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araç 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gereç</a:t>
                      </a:r>
                      <a:r>
                        <a:rPr sz="1400" b="1" spc="-9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isteme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14-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İçine kapanma, hırsızlık,okula</a:t>
                      </a:r>
                      <a:r>
                        <a:rPr sz="1400" b="1" spc="-13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gelmeme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243713">
                <a:tc>
                  <a:txBody>
                    <a:bodyPr/>
                    <a:lstStyle/>
                    <a:p>
                      <a:pPr marL="38100">
                        <a:lnSpc>
                          <a:spcPts val="1645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15-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hakkında</a:t>
                      </a:r>
                      <a:r>
                        <a:rPr sz="1400" b="1" spc="-1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bilgilen-dirmeme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645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15-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İstenen ve istenmeyen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davranışı ayırt</a:t>
                      </a:r>
                      <a:r>
                        <a:rPr sz="1400" b="1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edememe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98487">
                <a:tc>
                  <a:txBody>
                    <a:bodyPr/>
                    <a:lstStyle/>
                    <a:p>
                      <a:pPr marL="38100" marR="713740">
                        <a:lnSpc>
                          <a:spcPts val="1800"/>
                        </a:lnSpc>
                        <a:spcBef>
                          <a:spcPts val="2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16-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Öğretmenin kendi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davranışları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 diğer  öğretmenlerin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davranışları arasındaki</a:t>
                      </a: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tutarsızlık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16-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İstenen ve istenmeyen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davranışı ayırt</a:t>
                      </a:r>
                      <a:r>
                        <a:rPr sz="1400" b="1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edememe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71952" y="663828"/>
            <a:ext cx="7691120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ÖĞRETMEN DAVRANIŞLARI </a:t>
            </a:r>
            <a:r>
              <a:rPr sz="2400" b="1" spc="-5" dirty="0">
                <a:solidFill>
                  <a:srgbClr val="252525"/>
                </a:solidFill>
                <a:latin typeface="Century Gothic"/>
                <a:cs typeface="Century Gothic"/>
              </a:rPr>
              <a:t>VE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NEDEN OLDUĞU</a:t>
            </a:r>
            <a:r>
              <a:rPr sz="2400" b="1" spc="-114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OLASI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İSTENMEYEN ÖĞRENCİ</a:t>
            </a:r>
            <a:r>
              <a:rPr sz="2400" b="1" spc="-95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DAVRANIŞLARI</a:t>
            </a:r>
            <a:endParaRPr sz="2400">
              <a:latin typeface="Century Gothic"/>
              <a:cs typeface="Century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1850" y="1806448"/>
          <a:ext cx="9593707" cy="3861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6790"/>
                <a:gridCol w="4796917"/>
              </a:tblGrid>
              <a:tr h="420370">
                <a:tc>
                  <a:txBody>
                    <a:bodyPr/>
                    <a:lstStyle/>
                    <a:p>
                      <a:pPr marL="126746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9756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  <a:tc>
                  <a:txBody>
                    <a:bodyPr/>
                    <a:lstStyle/>
                    <a:p>
                      <a:pPr marL="80645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İSTENMEYEN ÖĞRENCİ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9756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</a:tr>
              <a:tr h="490092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17-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Öğrencinin davranışı yerine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kişiliğini</a:t>
                      </a:r>
                      <a:r>
                        <a:rPr sz="1400" b="1" spc="-5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eleştirme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9756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575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17-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Çekingen olma,içine kapanma,</a:t>
                      </a:r>
                      <a:r>
                        <a:rPr sz="1400" b="1" spc="-14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iletişim-sizliği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pekiştirme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9756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228218">
                <a:tc>
                  <a:txBody>
                    <a:bodyPr/>
                    <a:lstStyle/>
                    <a:p>
                      <a:pPr marL="38100">
                        <a:lnSpc>
                          <a:spcPts val="1475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18- İstenen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için uygun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ortam</a:t>
                      </a:r>
                      <a:r>
                        <a:rPr sz="1400" b="1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oluşturmama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475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18- İstenmeyen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davranışı</a:t>
                      </a:r>
                      <a:r>
                        <a:rPr sz="1400" b="1" spc="-6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sürdürme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56565">
                <a:tc>
                  <a:txBody>
                    <a:bodyPr/>
                    <a:lstStyle/>
                    <a:p>
                      <a:pPr marL="38100">
                        <a:lnSpc>
                          <a:spcPts val="1580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19-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için uygun pekiştireci</a:t>
                      </a:r>
                      <a:r>
                        <a:rPr sz="1400" b="1" spc="-1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zamanında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vermeme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19-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davranışı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gösterememe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56564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20-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Haklı ile haksız öğrenciyi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ayırt</a:t>
                      </a:r>
                      <a:r>
                        <a:rPr sz="1400" b="1" spc="-9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edememe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580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20-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Öğretmene ve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derse karşı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olumsuz tutum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684910">
                <a:tc>
                  <a:txBody>
                    <a:bodyPr/>
                    <a:lstStyle/>
                    <a:p>
                      <a:pPr marL="38100">
                        <a:lnSpc>
                          <a:spcPts val="1580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21-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Cinsel,sosyal,ekonomik ve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başarı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durumu</a:t>
                      </a:r>
                      <a:r>
                        <a:rPr sz="1400" b="1" spc="-1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vb.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 marR="151130">
                        <a:lnSpc>
                          <a:spcPct val="10710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özelliklere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göre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ayrım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yapma,sürekli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aynı öğrencilere 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sosyal alanlarda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görev</a:t>
                      </a:r>
                      <a:r>
                        <a:rPr sz="1400" b="1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735330">
                        <a:lnSpc>
                          <a:spcPct val="107100"/>
                        </a:lnSpc>
                        <a:spcBef>
                          <a:spcPts val="680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21-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Öğretmene ve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derse karşı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nefret  duygusu,kıskançlık,yağcılık,protesto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geliştirme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0728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22-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Başarı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zevkini</a:t>
                      </a:r>
                      <a:r>
                        <a:rPr sz="1400" b="1" spc="-5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tattıramama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22-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Dersle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ilgilenmeme,söz</a:t>
                      </a:r>
                      <a:r>
                        <a:rPr sz="1400" b="1" spc="-9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istememe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717664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23-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Derse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girip dersi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işleyip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dersten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çıkma;</a:t>
                      </a:r>
                      <a:r>
                        <a:rPr sz="1400" b="1" spc="-4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kitap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öğretmeni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olma,dersi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soğuk atmosferde</a:t>
                      </a:r>
                      <a:r>
                        <a:rPr sz="1400" b="1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işleme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23-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Derse </a:t>
                      </a: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ve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karşı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olumsuz</a:t>
                      </a:r>
                      <a:r>
                        <a:rPr sz="1400" b="1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tutum,isteksizlik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71952" y="663828"/>
            <a:ext cx="7691120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ÖĞRETMEN DAVRANIŞLARI </a:t>
            </a:r>
            <a:r>
              <a:rPr sz="2400" b="1" spc="-5" dirty="0">
                <a:solidFill>
                  <a:srgbClr val="252525"/>
                </a:solidFill>
                <a:latin typeface="Century Gothic"/>
                <a:cs typeface="Century Gothic"/>
              </a:rPr>
              <a:t>VE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NEDEN OLDUĞU</a:t>
            </a:r>
            <a:r>
              <a:rPr sz="2400" b="1" spc="-114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OLASI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İSTENMEYEN ÖĞRENCİ</a:t>
            </a:r>
            <a:r>
              <a:rPr sz="2400" b="1" spc="-95" dirty="0">
                <a:solidFill>
                  <a:srgbClr val="252525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entury Gothic"/>
                <a:cs typeface="Century Gothic"/>
              </a:rPr>
              <a:t>DAVRANIŞLARI</a:t>
            </a:r>
            <a:endParaRPr sz="2400">
              <a:latin typeface="Century Gothic"/>
              <a:cs typeface="Century Gothic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1850" y="1806448"/>
          <a:ext cx="9555099" cy="36542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3125"/>
                <a:gridCol w="4871974"/>
              </a:tblGrid>
              <a:tr h="399541">
                <a:tc>
                  <a:txBody>
                    <a:bodyPr/>
                    <a:lstStyle/>
                    <a:p>
                      <a:pPr marL="120904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  <a:tc>
                  <a:txBody>
                    <a:bodyPr/>
                    <a:lstStyle/>
                    <a:p>
                      <a:pPr marL="86233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İSTENMEYEN ÖĞRENCİ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DAVRANIŞLARI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2F0F"/>
                    </a:solidFill>
                  </a:tcPr>
                </a:tc>
              </a:tr>
              <a:tr h="691007">
                <a:tc>
                  <a:txBody>
                    <a:bodyPr/>
                    <a:lstStyle/>
                    <a:p>
                      <a:pPr marL="38100">
                        <a:lnSpc>
                          <a:spcPts val="141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24- İstenmeyen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davranışlar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üzerinde</a:t>
                      </a:r>
                      <a:r>
                        <a:rPr sz="1400" b="1" spc="-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istenenlerden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 marR="166370">
                        <a:lnSpc>
                          <a:spcPct val="107100"/>
                        </a:lnSpc>
                      </a:pP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daha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fazla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durma,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an konuyu kesip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ayrıntılarla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fazla  ilgilenme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72490">
                        <a:lnSpc>
                          <a:spcPct val="107100"/>
                        </a:lnSpc>
                        <a:spcBef>
                          <a:spcPts val="509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24-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Karşı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koyma,meydan okuma,duyguları 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saklama,başkalarını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suçlama,dikkati</a:t>
                      </a:r>
                      <a:r>
                        <a:rPr sz="1400" b="1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dağıtma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72439">
                <a:tc>
                  <a:txBody>
                    <a:bodyPr/>
                    <a:lstStyle/>
                    <a:p>
                      <a:pPr marL="38100">
                        <a:lnSpc>
                          <a:spcPts val="154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25- Bazı öğrencilere ismi ile hitap ederken</a:t>
                      </a:r>
                      <a:r>
                        <a:rPr sz="1400" b="1" spc="-7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diğerlerine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hitap</a:t>
                      </a:r>
                      <a:r>
                        <a:rPr sz="1400" b="1" spc="-7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etmeme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25-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Kıskançlık, öğretmenden ve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dersten</a:t>
                      </a:r>
                      <a:r>
                        <a:rPr sz="1400" b="1" spc="-1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soğuma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230759">
                <a:tc>
                  <a:txBody>
                    <a:bodyPr/>
                    <a:lstStyle/>
                    <a:p>
                      <a:pPr marL="38100">
                        <a:lnSpc>
                          <a:spcPts val="1590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26-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Ödül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 cezayı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adil</a:t>
                      </a:r>
                      <a:r>
                        <a:rPr sz="1400" b="1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kullanmama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590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26-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Kıskançlık,derse ve öğretmen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karşı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olumsuz</a:t>
                      </a:r>
                      <a:r>
                        <a:rPr sz="1400" b="1" spc="-12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tutum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72439">
                <a:tc>
                  <a:txBody>
                    <a:bodyPr/>
                    <a:lstStyle/>
                    <a:p>
                      <a:pPr marL="38100">
                        <a:lnSpc>
                          <a:spcPts val="1639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27-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Körü körüne itaate alıştırmak için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disiplin</a:t>
                      </a:r>
                      <a:r>
                        <a:rPr sz="1400" b="1" spc="-10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cezası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verme,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başarısız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olarak</a:t>
                      </a:r>
                      <a:r>
                        <a:rPr sz="1400" b="1" spc="-7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değerlendirme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639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27-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Güven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duygusunu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zedeleme,</a:t>
                      </a:r>
                      <a:r>
                        <a:rPr sz="1400" b="1" spc="-7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haklarını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savunamama, haksızlığa itiraz</a:t>
                      </a:r>
                      <a:r>
                        <a:rPr sz="1400" b="1" spc="-114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etmeme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230758">
                <a:tc>
                  <a:txBody>
                    <a:bodyPr/>
                    <a:lstStyle/>
                    <a:p>
                      <a:pPr marL="38100">
                        <a:lnSpc>
                          <a:spcPts val="159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28- Ana dilini iyi kullanmama ( örn. Argolu konuşma</a:t>
                      </a:r>
                      <a:r>
                        <a:rPr sz="1400" b="1" spc="-1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)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590"/>
                        </a:lnSpc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28- Argolu</a:t>
                      </a:r>
                      <a:r>
                        <a:rPr sz="1400" b="1" spc="-10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konuşma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684911">
                <a:tc>
                  <a:txBody>
                    <a:bodyPr/>
                    <a:lstStyle/>
                    <a:p>
                      <a:pPr marL="38100">
                        <a:lnSpc>
                          <a:spcPts val="1580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29-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Başarılı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ile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başarısız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öğrencileri akademik</a:t>
                      </a:r>
                      <a:r>
                        <a:rPr sz="1400" b="1" spc="-3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açıdan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ayırt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edememe (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örn.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Her ikisine de aynı notu</a:t>
                      </a:r>
                      <a:r>
                        <a:rPr sz="1400" b="1" spc="-7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verme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)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29-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Derse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ilgisiz,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öğretmene sevgisiz olma,</a:t>
                      </a:r>
                      <a:r>
                        <a:rPr sz="1400" b="1" spc="-6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protesto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geliştirme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30-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Fiziksel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ceza</a:t>
                      </a:r>
                      <a:r>
                        <a:rPr sz="1400" b="1" spc="-8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verme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2E9DB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645"/>
                        </a:lnSpc>
                      </a:pPr>
                      <a:r>
                        <a:rPr sz="1400" b="1" spc="5" dirty="0">
                          <a:latin typeface="Century Gothic"/>
                          <a:cs typeface="Century Gothic"/>
                        </a:rPr>
                        <a:t>30-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Arkadaşlarıyla sorunlarını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kavga ederek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çözmeye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latin typeface="Century Gothic"/>
                          <a:cs typeface="Century Gothic"/>
                        </a:rPr>
                        <a:t>çalışma, yalancılık,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aşırı </a:t>
                      </a:r>
                      <a:r>
                        <a:rPr sz="1400" b="1" dirty="0">
                          <a:latin typeface="Century Gothic"/>
                          <a:cs typeface="Century Gothic"/>
                        </a:rPr>
                        <a:t>kaygı,karşı</a:t>
                      </a:r>
                      <a:r>
                        <a:rPr sz="1400" b="1" spc="-8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400" b="1" spc="-5" dirty="0">
                          <a:latin typeface="Century Gothic"/>
                          <a:cs typeface="Century Gothic"/>
                        </a:rPr>
                        <a:t>gelme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D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dirty="0">
                <a:latin typeface="Century Gothic"/>
                <a:cs typeface="Century Gothic"/>
              </a:rPr>
              <a:t>ÖĞRENCİ</a:t>
            </a:r>
            <a:r>
              <a:rPr b="1" spc="-9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DAVRANIŞLARI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1952" y="2123821"/>
            <a:ext cx="205613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51255" algn="l"/>
                <a:tab pos="152146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Dr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s’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a	göre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14138" y="2123821"/>
            <a:ext cx="120904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8852" y="2123821"/>
            <a:ext cx="51231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6095" algn="l"/>
                <a:tab pos="1284605" algn="l"/>
                <a:tab pos="2673350" algn="l"/>
                <a:tab pos="420687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ait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olma	amaçlarını	doyurmada	başarısız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1952" y="2398140"/>
            <a:ext cx="8759825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olduklarında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4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yanlış amaca yönelirler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aşağıda belirtilen davranışları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gösterirler.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Bu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davranışlar, öğretmen müdahale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etmediğinde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aşamalı olarak  birbirini takip</a:t>
            </a:r>
            <a:r>
              <a:rPr sz="1800" spc="-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eder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dirty="0">
                <a:latin typeface="Century Gothic"/>
                <a:cs typeface="Century Gothic"/>
              </a:rPr>
              <a:t>ÖĞRENCİ</a:t>
            </a:r>
            <a:r>
              <a:rPr b="1" spc="-9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DAVRANIŞLARI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Dikkat çekme: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 tanınma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fark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edilmeyi elde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edemediklerinde;  ilgisiz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sorular sorarak, çalışmayı reddederek,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diğerlerinin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sözünü keserek,  konuşarak, komiklik yaparak, özel istekte bulunarak 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sürekli yardım  isteyerek dikkat çekmeye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çalışırlar.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5032" y="3800220"/>
            <a:ext cx="3161665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marR="5080" indent="-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dikkat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göstermenin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istenen  Yaramazlık yaptığında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arttırır 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dışsal </a:t>
            </a:r>
            <a:r>
              <a:rPr sz="1800" spc="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motivasyon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8270" y="3800220"/>
            <a:ext cx="5536565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Öğretmenler, yaramazlık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yapan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 geliştirmeyeceğini anlamalıdırlar.  göstermek,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dikkat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çekme isteğini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kaynakları aramalarına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neden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dirty="0">
                <a:latin typeface="Century Gothic"/>
                <a:cs typeface="Century Gothic"/>
              </a:rPr>
              <a:t>ÖĞRENCİ</a:t>
            </a:r>
            <a:r>
              <a:rPr b="1" spc="-9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DAVRANIŞLARI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1840864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1005840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Güç	Aram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7471" y="2175383"/>
            <a:ext cx="11912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7066" y="2175383"/>
            <a:ext cx="10388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aradıkları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6041" y="2175383"/>
            <a:ext cx="95250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86368" y="2175383"/>
            <a:ext cx="88773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5455" algn="l"/>
              </a:tabLst>
            </a:pP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f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23069" y="2175383"/>
            <a:ext cx="210312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7792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edilmeyi,	yalnızca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1170" y="2449703"/>
            <a:ext cx="127571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6971" y="2449703"/>
            <a:ext cx="963294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09971" y="2449703"/>
            <a:ext cx="10452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35520" y="2449703"/>
            <a:ext cx="5257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41132" y="2449703"/>
            <a:ext cx="1783714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edebileceklerini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07473" y="2449703"/>
            <a:ext cx="191960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düşü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11170" y="2724022"/>
            <a:ext cx="8415655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tartışma,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zıtlaşma,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yalan söyleme, yönergeleri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izlemeyi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aktivitelere  katılmayı reddetme,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saldırgan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davranma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öfke nöbetleri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gibi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  gösterirler.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8270" y="4074541"/>
            <a:ext cx="2053589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85661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	öğ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25695" y="4074541"/>
            <a:ext cx="13131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45377" y="4074541"/>
            <a:ext cx="78803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onlarla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39025" y="4074541"/>
            <a:ext cx="73152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ka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76284" y="4074541"/>
            <a:ext cx="11087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etmelerini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694926" y="4074541"/>
            <a:ext cx="17310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başarabilirlerse,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11170" y="4348860"/>
            <a:ext cx="841883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gerçekte istedikleri  olsun olmasın kazandıklarını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düşünürler. Çünkü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sınıfı    </a:t>
            </a:r>
            <a:r>
              <a:rPr sz="1800" spc="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97648" y="4623180"/>
            <a:ext cx="6127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sah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47456" y="4623180"/>
            <a:ext cx="113284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olduklarını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18854" y="4623180"/>
            <a:ext cx="230759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352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göst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rılı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11170" y="4623180"/>
            <a:ext cx="3948429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324610" algn="l"/>
                <a:tab pos="2315210" algn="l"/>
                <a:tab pos="334581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r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ız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ek	güce  olmuşlardır.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dirty="0">
                <a:latin typeface="Century Gothic"/>
                <a:cs typeface="Century Gothic"/>
              </a:rPr>
              <a:t>ÖĞRENCİ</a:t>
            </a:r>
            <a:r>
              <a:rPr b="1" spc="-9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DAVRANIŞLARI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8555" cy="137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Öç Alma: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Dikkat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çekme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güç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arama yoluyla statü kazanmada  başarısız olan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öç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almaya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yönelirler. Öç almaya yönelen  öğrenciler,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kendilerinin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cezalandırılmasını kurgulamış olurlar.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Ne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kadar fazla  soruna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neden olurlarsa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kendilerini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kadar haklı hissederler. Diğerlerini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incitmek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ellerinden geleni</a:t>
            </a:r>
            <a:r>
              <a:rPr sz="18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yaparlar.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DİSİPLİN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4194" y="2175383"/>
            <a:ext cx="7842884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</a:t>
            </a:r>
            <a:r>
              <a:rPr sz="1800" spc="3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geleneksel</a:t>
            </a:r>
            <a:r>
              <a:rPr sz="1800" spc="3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anlayışın</a:t>
            </a:r>
            <a:r>
              <a:rPr sz="1800" spc="3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asırlardır</a:t>
            </a:r>
            <a:r>
              <a:rPr sz="1800" spc="3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göz</a:t>
            </a:r>
            <a:r>
              <a:rPr sz="1800" spc="3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ardı</a:t>
            </a:r>
            <a:r>
              <a:rPr sz="1800" spc="3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ettiği</a:t>
            </a:r>
            <a:r>
              <a:rPr sz="1800" spc="3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husus</a:t>
            </a:r>
            <a:r>
              <a:rPr sz="1800" spc="3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dünyada</a:t>
            </a:r>
            <a:r>
              <a:rPr sz="1800" spc="3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hiçbir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6454" y="2449703"/>
            <a:ext cx="107505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  <a:tabLst>
                <a:tab pos="415925" algn="l"/>
              </a:tabLst>
            </a:pP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	s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ç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 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sağlayan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00893" y="2449703"/>
            <a:ext cx="122682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rum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8270" y="2449703"/>
            <a:ext cx="613791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akademik bilginin; oto-kontrolden, sosyal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ilgilerden,  yeteneğinden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yaşamda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rol oynamayı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duygusundan yoksun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kimselere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yardım</a:t>
            </a:r>
            <a:r>
              <a:rPr sz="1800" spc="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edemediğidir.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dirty="0">
                <a:latin typeface="Century Gothic"/>
                <a:cs typeface="Century Gothic"/>
              </a:rPr>
              <a:t>ÖĞRENCİ</a:t>
            </a:r>
            <a:r>
              <a:rPr b="1" spc="-9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DAVRANIŞLARI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96550" y="2175383"/>
            <a:ext cx="928369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başarısız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70" y="2175383"/>
            <a:ext cx="782256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354965" algn="l"/>
                <a:tab pos="1594485" algn="l"/>
                <a:tab pos="2923540" algn="l"/>
                <a:tab pos="4103370" algn="l"/>
                <a:tab pos="5237480" algn="l"/>
                <a:tab pos="6577330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Yetersizlik	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Sergileme: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Yetersizlik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gösteren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öğrenciler,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kendilerini  olarak gördükleri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tekrar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denemeye gerek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olmadığını</a:t>
            </a:r>
            <a:r>
              <a:rPr sz="1800" spc="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düşünürler.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8270" y="3251327"/>
            <a:ext cx="8757920" cy="2183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Değersizliklerini arttıran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durumlardan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kendilerini çekerek,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az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düzeyde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sahip oldukları benlik değerlerini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sosyal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olarak test edebilecekleri  ortamlardan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uzak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durarak korumaya</a:t>
            </a:r>
            <a:r>
              <a:rPr sz="1800" spc="-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çalışırlar.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yanlış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amaca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göre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hareket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eden öğrenciler; öğretmenin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yönergelerine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tepkisiz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kalırlar,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aktivitelerine katılmayı pasifçe reddederler,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sınıfta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sessizce oturur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etkileşimde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bulunmazlar.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ts val="4315"/>
              </a:lnSpc>
            </a:pPr>
            <a:r>
              <a:rPr b="1" dirty="0">
                <a:latin typeface="Century Gothic"/>
                <a:cs typeface="Century Gothic"/>
              </a:rPr>
              <a:t>İSTENMEYEN DAVRANIŞLARI</a:t>
            </a:r>
            <a:r>
              <a:rPr b="1" spc="-65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SERGİLEYEN</a:t>
            </a:r>
          </a:p>
          <a:p>
            <a:pPr marL="1864360">
              <a:lnSpc>
                <a:spcPts val="4315"/>
              </a:lnSpc>
            </a:pPr>
            <a:r>
              <a:rPr b="1" dirty="0">
                <a:latin typeface="Century Gothic"/>
                <a:cs typeface="Century Gothic"/>
              </a:rPr>
              <a:t>ÖĞRENCİLERDE KİŞİLİK</a:t>
            </a:r>
            <a:r>
              <a:rPr b="1" spc="-4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ÖZELLİKLERİ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20519"/>
            <a:ext cx="8409305" cy="3748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Düşük benlik</a:t>
            </a:r>
            <a:r>
              <a:rPr sz="1800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saygısı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Eksik</a:t>
            </a:r>
            <a:r>
              <a:rPr sz="18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özgüven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Başkalarını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olayları kontrol etme</a:t>
            </a:r>
            <a:r>
              <a:rPr sz="1800" spc="-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isteği,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Başkalarının başarılarını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kıskanma,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354965" algn="l"/>
              </a:tabLst>
            </a:pPr>
            <a:r>
              <a:rPr sz="18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Yenilgiyi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kabul</a:t>
            </a:r>
            <a:r>
              <a:rPr sz="1800" spc="-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edememe.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Ebeveynleri tarafından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fiziksel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psikolojik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şiddete uğrama,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ihmal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edilme,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Arkadaş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edinememe,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dışlanma,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Aile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desteği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yakınlığın</a:t>
            </a:r>
            <a:r>
              <a:rPr sz="1800" spc="-1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olmaması,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Aile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 disiplin</a:t>
            </a:r>
            <a:r>
              <a:rPr sz="1800" spc="-19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yetersizliği.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Otoriteye karşı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gelme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(aile,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</a:t>
            </a:r>
            <a:r>
              <a:rPr sz="1800" spc="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vs.),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Akranlarıyla</a:t>
            </a:r>
            <a:r>
              <a:rPr sz="1800" spc="-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çatışma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ts val="4315"/>
              </a:lnSpc>
            </a:pPr>
            <a:r>
              <a:rPr b="1" dirty="0">
                <a:latin typeface="Century Gothic"/>
                <a:cs typeface="Century Gothic"/>
              </a:rPr>
              <a:t>İSTENMEYEN DAVRANIŞLARI</a:t>
            </a:r>
            <a:r>
              <a:rPr b="1" spc="-65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SERGİLEYEN</a:t>
            </a:r>
          </a:p>
          <a:p>
            <a:pPr marL="1864360">
              <a:lnSpc>
                <a:spcPts val="4315"/>
              </a:lnSpc>
            </a:pPr>
            <a:r>
              <a:rPr b="1" dirty="0">
                <a:latin typeface="Century Gothic"/>
                <a:cs typeface="Century Gothic"/>
              </a:rPr>
              <a:t>ÖĞRENCİLERDE KİŞİLİK</a:t>
            </a:r>
            <a:r>
              <a:rPr b="1" spc="-4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ÖZELLİKLERİ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6211570" cy="3896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Saldırgan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Düşük akademik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başarı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İçe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dönük,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Kaygılı,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Güvensiz,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Çekingen,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Benlik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saygısı</a:t>
            </a:r>
            <a:r>
              <a:rPr sz="18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düşük,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Sosyal becerileri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zayıf,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Sosyal ortamlarda</a:t>
            </a:r>
            <a:r>
              <a:rPr sz="18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dışlanan,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Anne-babalarına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bağımlı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tamamıyla</a:t>
            </a:r>
            <a:r>
              <a:rPr sz="18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bağımsız.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İstenmeyen Davranışı Önlemede Kullanılabilecek</a:t>
            </a:r>
            <a:r>
              <a:rPr sz="2000" b="1" spc="-100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Stratejiler-Etkinlikler: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78100" y="1621282"/>
            <a:ext cx="87617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1-Öğrencileri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Sürekli Olarak İzlemek: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 ders  esnasında  gözleri  </a:t>
            </a:r>
            <a:r>
              <a:rPr sz="1800" spc="2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4917" y="1895602"/>
            <a:ext cx="65309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55090" algn="l"/>
                <a:tab pos="2886710" algn="l"/>
                <a:tab pos="3964940" algn="l"/>
                <a:tab pos="560768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ö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	ö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ğ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ümünü	g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ö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ği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8100" y="1895602"/>
            <a:ext cx="2024380" cy="960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  <a:tabLst>
                <a:tab pos="116141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ünü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durmalıdır.</a:t>
            </a:r>
            <a:endParaRPr sz="1800">
              <a:latin typeface="Century Gothic"/>
              <a:cs typeface="Century Gothic"/>
            </a:endParaRPr>
          </a:p>
          <a:p>
            <a:pPr marR="193675" algn="ctr">
              <a:lnSpc>
                <a:spcPct val="100000"/>
              </a:lnSpc>
              <a:spcBef>
                <a:spcPts val="1005"/>
              </a:spcBef>
              <a:tabLst>
                <a:tab pos="3422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2-Öğrencileri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12894" y="2572511"/>
            <a:ext cx="672465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0125" algn="l"/>
                <a:tab pos="1917700" algn="l"/>
                <a:tab pos="2429510" algn="l"/>
                <a:tab pos="4072890" algn="l"/>
                <a:tab pos="4982845" algn="l"/>
                <a:tab pos="6043930" algn="l"/>
              </a:tabLst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Motive	E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mek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otivasyon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u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Dersi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n	S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a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Kadar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78100" y="2845308"/>
            <a:ext cx="8759825" cy="260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Sürdürmek: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 motive etmek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onlara aktif olma fırsatı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verilmeli,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merkezli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öğretim yöntemleri terk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edilmeli, mümkün olduğunca  fazla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öğrenciye söz hakkı</a:t>
            </a:r>
            <a:r>
              <a:rPr sz="18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verilmelidir.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99900"/>
              </a:lnSpc>
              <a:spcBef>
                <a:spcPts val="1010"/>
              </a:spcBef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3-Öğrencilerin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İlgilerini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Anlamak ve Derse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İlgiyi Arttırmak: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iyi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gözlemle öğrencilerinin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ilgi düzeylerini keşfetmeye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çalışmalı, ilginin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dağılması 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sıkılma belirtilerinin görülmesi durumunda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güncel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konuyu tartışmak,  mantık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zeka oyunlarını kullanmak,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birkaç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dakika serbest faaliyet  yapmalarına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izin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vermek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vb.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gibi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bazı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şeyleri kullanarak ilgilerini yeniden  kazanmaya</a:t>
            </a:r>
            <a:r>
              <a:rPr sz="18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çalışmalıdır.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İstenmeyen Davranışı Önlemede Kullanılabilecek</a:t>
            </a:r>
            <a:r>
              <a:rPr sz="2000" b="1" spc="-85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Stratejiler-Etkinlikler: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1402334"/>
            <a:ext cx="8761095" cy="2878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4-Sınıf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Kurallarını Tespit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Etmek: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öğrencileriyle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tanıştığı ilk derste   öğrencilerinden beklediği davranışlarla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ilgili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açıklamalar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yapmalı, kurallar  koymalı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 kuralların neden gerekli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olduğu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konusunda tatmin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ikna  edici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açıklamalar</a:t>
            </a:r>
            <a:r>
              <a:rPr sz="18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yapmalıdır.</a:t>
            </a:r>
            <a:endParaRPr sz="18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5-Sorunu Anlamak: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İstenmeyen öğrenci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 karşısında,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öğretmenin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yapması gereken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iş,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sorunu anlamak olmalıdır.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Sorunun doğru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biçimde  anlaşılması,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doğru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yaklaşımla çözülmesi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ön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koşuldur.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Davranışı  anlamak,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mevcut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sorunların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nedenlerini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tanımlamanın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ötesinde, gelecekte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ortaya çıkabilecek istenmeyen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önceden kestirilmesi açısından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r>
              <a:rPr sz="18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gereklidir.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İstenmeyen Davranışı Önlemede Kullanılabilecek</a:t>
            </a:r>
            <a:r>
              <a:rPr sz="2000" b="1" spc="-85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Stratejiler-Etkinlikler: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1419478"/>
            <a:ext cx="8760460" cy="2477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6-Görmezden Gelmek: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İstenmeyen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hemen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olup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bitiyorsa,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süreklilik göstermiyorsa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görmezden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gelinebilir. Ancak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görmezden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geldiği davranışı pekiştirmekten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kaçınmalıdır. Çünkü,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istenmeyen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davranışta bulunan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davranışının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tarafından  görmezden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gelinmesiyle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bunun kabul edilebilir bir davranış olduğunu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düşünerek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aynı davranışı tekrarlayabilir. Öğretmen tekrarlanan bu davranışı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görmezden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gelirse, istenmeyen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pekişmesine neden olur.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Önemli davranış problemlerini görmezden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gelme ile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ortadan kaldırmak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mümkün olmadığı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gibi,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sorunun ağırlaşmasına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neden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70" y="4417821"/>
            <a:ext cx="165798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7-Uyarmak: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5446" y="4417821"/>
            <a:ext cx="335343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59865" algn="l"/>
                <a:tab pos="2612390" algn="l"/>
              </a:tabLst>
            </a:pP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İ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ste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58708" y="4417821"/>
            <a:ext cx="12147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öğrenciye,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12402" y="4417821"/>
            <a:ext cx="13366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1170" y="4690617"/>
            <a:ext cx="777430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79830" algn="l"/>
                <a:tab pos="2123440" algn="l"/>
                <a:tab pos="2888615" algn="l"/>
                <a:tab pos="4050029" algn="l"/>
                <a:tab pos="5818505" algn="l"/>
                <a:tab pos="7127240" algn="l"/>
              </a:tabLst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mez	o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uğu	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ç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rı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sset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.	Öğ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üc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89157" y="4427982"/>
            <a:ext cx="635635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2240" marR="5080" indent="-129539">
              <a:lnSpc>
                <a:spcPts val="215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1170" y="4964938"/>
            <a:ext cx="8416925" cy="83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kullanarak, dokunarak,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sözle doğrudan veya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dolaylı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olarak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soru sorarak,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söz 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hakkı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vererek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sözü doğrudan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doğruya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istenmeyen davranışa getirerek  öğrenciyi</a:t>
            </a:r>
            <a:r>
              <a:rPr sz="18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uyarabilir.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İstenmeyen Davranışı Önlemede Kullanılabilecek</a:t>
            </a:r>
            <a:r>
              <a:rPr sz="2000" b="1" spc="-85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Stratejiler-Etkinlikler: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1634363"/>
            <a:ext cx="128714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8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Derste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2734" y="1634363"/>
            <a:ext cx="10680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Değişiklik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7363" y="1634363"/>
            <a:ext cx="18554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0625" algn="l"/>
              </a:tabLst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Yapmak: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8629" y="1634363"/>
            <a:ext cx="131381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9002" y="1634363"/>
            <a:ext cx="6769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sürekli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05009" y="1634363"/>
            <a:ext cx="48704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aynı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40518" y="1634363"/>
            <a:ext cx="118364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ö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ntem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1170" y="1908683"/>
            <a:ext cx="841502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kullanması,</a:t>
            </a:r>
            <a:r>
              <a:rPr sz="1800" spc="3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kendinin</a:t>
            </a:r>
            <a:r>
              <a:rPr sz="1800" spc="3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aktif,</a:t>
            </a:r>
            <a:r>
              <a:rPr sz="1800" spc="3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öğrencilerin</a:t>
            </a:r>
            <a:r>
              <a:rPr sz="1800" spc="3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ise</a:t>
            </a:r>
            <a:r>
              <a:rPr sz="1800" spc="3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pasif</a:t>
            </a:r>
            <a:r>
              <a:rPr sz="1800" spc="3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olması,</a:t>
            </a:r>
            <a:r>
              <a:rPr sz="1800" spc="3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dersin</a:t>
            </a:r>
            <a:r>
              <a:rPr sz="1800" spc="3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sıkıcı</a:t>
            </a:r>
            <a:r>
              <a:rPr sz="1800" spc="3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</a:t>
            </a:r>
            <a:r>
              <a:rPr sz="1800" spc="3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hal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1170" y="2183003"/>
            <a:ext cx="14833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89355" algn="l"/>
              </a:tabLst>
            </a:pP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mas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9183" y="2183003"/>
            <a:ext cx="132842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17463" y="2183003"/>
            <a:ext cx="132524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dikkatlerinin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92948" y="2183003"/>
            <a:ext cx="138430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dağılmasına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26473" y="2183003"/>
            <a:ext cx="75882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34778" y="2183003"/>
            <a:ext cx="13893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5532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olur.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Dikkati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8270" y="2457322"/>
            <a:ext cx="8757920" cy="397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dağılan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 istenmeyen davranışlara yönelmesi kaçınılmazdır. Bu  yüzden ortaya çıkabilecek istenmeyen davranışlar,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dersin işlenişinde,  öğretim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yöntemlerinde, araç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gereçlerde değişiklikler yapılarak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ortadan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kaldırılabilir.</a:t>
            </a:r>
            <a:endParaRPr sz="18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9-Sorumluluk Vermek: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Yapacak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işi olmadığını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düşünen veya işi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kendisine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ilginç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gelmeyen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istenmeyen davranışlara yönelmesi doğaldır. Bu  durumda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ona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kendisini meşgul edecek bir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iş vermek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işini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kendisine   daha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ilginç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gelecek başka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işle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değiştirmek,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istenmeyen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 önlenmesi konusunda yararlı bir yöntemdir. Öğrencilerini tanıyan, onlar  hakkında bilgi sahibi olan bir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öğrencilerine sorumluluklar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verir. Sınıf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başkanlığı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yapmak,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araç gereç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getirip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götürmek,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ödevleri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kontrol etmek   gibi sorumluluklar alan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 davranışını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kontrol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ederek istenmeyen  davranışlara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yönelmez.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Uygun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anlamlı etkinliklerle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sorumluluk verilen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öğrenciler, istenmeyen davranışlara yönelecek zamanı</a:t>
            </a:r>
            <a:r>
              <a:rPr sz="1800" spc="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bulamazlar.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İstenmeyen Davranışı Önlemede Kullanılabilecek</a:t>
            </a:r>
            <a:r>
              <a:rPr sz="2000" b="1" spc="-85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Stratejiler-Etkinlikler: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79390" y="2175383"/>
            <a:ext cx="12477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b="1" spc="-2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nu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mak: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8422" y="2175383"/>
            <a:ext cx="169100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27430" algn="l"/>
              </a:tabLst>
            </a:pP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b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tün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4241" y="2175383"/>
            <a:ext cx="98488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uyarılara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1526" y="2175383"/>
            <a:ext cx="906144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ğmen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20706" y="2175383"/>
            <a:ext cx="120523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öğrencinin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8270" y="2175383"/>
            <a:ext cx="207518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10-Öğrenciyle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davranışlarında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9995" y="2449703"/>
            <a:ext cx="15798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515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değişiklik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16293" y="2449703"/>
            <a:ext cx="45135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91664" algn="l"/>
                <a:tab pos="3077210" algn="l"/>
                <a:tab pos="425577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lmüy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rsa,	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nun	öğ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1170" y="2724022"/>
            <a:ext cx="841375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konuşulmasında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yarar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vardır. İstenmeyen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görüldüğünde</a:t>
            </a:r>
            <a:r>
              <a:rPr sz="1800" spc="3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hemen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88118" y="2998342"/>
            <a:ext cx="133604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davranışının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11170" y="2998342"/>
            <a:ext cx="693991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817244" algn="l"/>
                <a:tab pos="1911350" algn="l"/>
                <a:tab pos="3246755" algn="l"/>
                <a:tab pos="3874770" algn="l"/>
                <a:tab pos="4725035" algn="l"/>
                <a:tab pos="5444490" algn="l"/>
                <a:tab pos="607250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ıc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ğı	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ğ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le	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ers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ç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da,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nedenleri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sonuçları hakkında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konuşulabilir.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68270" y="3673729"/>
            <a:ext cx="8761730" cy="165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11-Okul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Yönetimi, Aile </a:t>
            </a:r>
            <a:r>
              <a:rPr sz="1800" b="1" spc="5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Rehber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Uzman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İle İlişki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Kurmak: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Bazı sorun  davranışların boyutları,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öğretmenin üstesinden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gelemeyeceği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kadar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büyük  olabilir.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Böylesi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durumlarda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okul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yönetimi 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rehberlik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servisi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işbirliği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yapması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 sınıf içinde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sıkıntı yaratan, eğitim-öğretimi  engelleyen davranışlarla baş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edemediği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durumlarda okul yönetimi,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aile  veya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uzmandan sorunun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çözümü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yardım</a:t>
            </a:r>
            <a:r>
              <a:rPr sz="18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isteyebilir.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İstenmeyen Davranışı Önlemede Kullanılabilecek</a:t>
            </a:r>
            <a:r>
              <a:rPr sz="2000" b="1" spc="-85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Stratejiler-Etkinlikler: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7920" cy="192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12-Ceza Vermek: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Diğer yöntemleri kullanmasına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rağmen öğretmen hala  öğrencilerin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istenmeyen davranışlarıyla baş edemiyorsa,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göstermesi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son tepki ceza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vermek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olacaktır.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Ceza,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 orantılı  olarak,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davranışın yinelenmesini engelleyecek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şekilde uygulanmalı,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bunun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neyi, nasıl yaptığı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ceza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aldığını bilmelidir.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Neden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ceza  aldığını bilmeyen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eğitimin amaçları doğrultusunda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istenen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 göstermesi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mümkün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 değildir.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İstenmeyen Davranışı Önlemede Kullanılabilecek</a:t>
            </a:r>
            <a:r>
              <a:rPr sz="2000" b="1" spc="-85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spc="-5" dirty="0">
                <a:solidFill>
                  <a:srgbClr val="A42F0F"/>
                </a:solidFill>
                <a:latin typeface="Century Gothic"/>
                <a:cs typeface="Century Gothic"/>
              </a:rPr>
              <a:t>Stratejiler-Etkinlikler: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327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76275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Etkili bir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yönetiminde cezanın yeri olmamalıdır. Çünkü ceza davranışı  zayıflatır 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belli bir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süre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durdurur. Baskının ortadan kalkmasıyla  istenmeyen davranış aynen tekrar eder.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Ceza,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değişikliğine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neden 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olmaz. Diğer bir deyişle istenmedik bir davranışı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istendik yönde</a:t>
            </a:r>
            <a:r>
              <a:rPr sz="18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değiştirmez.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İstenmeyen öğrenci davranışlarıyla baş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edebilmek 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öğretmenlerin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sık sık  başvurduğu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yöntem olan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ceza, öğrenciler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üzerinde bazı olumsuz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etkilere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neden olabilmektedir.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Aldığı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cezanın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etkisiyle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ya saldırgan davranışlar  sergilemekte 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içine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kapanık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olmayı tercih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etmektedir.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Ceza  vererek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dizi sorunların ortadan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kaldırıldığı düşünülürken,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cezanın  beraberinde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birçok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sorun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getirdiğinin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farkına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bile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varılamamaktadır.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DİSİPLİN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20">
              <a:lnSpc>
                <a:spcPct val="100000"/>
              </a:lnSpc>
            </a:pPr>
            <a:r>
              <a:rPr dirty="0"/>
              <a:t>Disiplin </a:t>
            </a:r>
            <a:r>
              <a:rPr spc="-5" dirty="0"/>
              <a:t>en </a:t>
            </a:r>
            <a:r>
              <a:rPr dirty="0"/>
              <a:t>basit </a:t>
            </a:r>
            <a:r>
              <a:rPr spc="-5" dirty="0"/>
              <a:t>şekliyle </a:t>
            </a:r>
            <a:r>
              <a:rPr dirty="0"/>
              <a:t>"eğitim" </a:t>
            </a:r>
            <a:r>
              <a:rPr spc="-5" dirty="0"/>
              <a:t>demektir. </a:t>
            </a:r>
            <a:r>
              <a:rPr dirty="0"/>
              <a:t>Diğer bir deyişle "öğretici, </a:t>
            </a:r>
            <a:r>
              <a:rPr spc="-5" dirty="0"/>
              <a:t>düzenli  </a:t>
            </a:r>
            <a:r>
              <a:rPr dirty="0"/>
              <a:t>davranış </a:t>
            </a:r>
            <a:r>
              <a:rPr spc="10" dirty="0"/>
              <a:t>ve </a:t>
            </a:r>
            <a:r>
              <a:rPr dirty="0"/>
              <a:t>yetkinlik </a:t>
            </a:r>
            <a:r>
              <a:rPr spc="-5" dirty="0"/>
              <a:t>kazandırıcı yetiştirme"</a:t>
            </a:r>
            <a:r>
              <a:rPr spc="-25" dirty="0"/>
              <a:t> </a:t>
            </a:r>
            <a:r>
              <a:rPr spc="-5" dirty="0"/>
              <a:t>demektir.</a:t>
            </a:r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spcBef>
                <a:spcPts val="10"/>
              </a:spcBef>
            </a:pPr>
            <a:endParaRPr/>
          </a:p>
          <a:p>
            <a:pPr marL="12700">
              <a:lnSpc>
                <a:spcPct val="100000"/>
              </a:lnSpc>
            </a:pPr>
            <a:r>
              <a:rPr dirty="0"/>
              <a:t>Disiplin </a:t>
            </a:r>
            <a:r>
              <a:rPr spc="-5" dirty="0"/>
              <a:t>kelimesi genel olarak </a:t>
            </a:r>
            <a:r>
              <a:rPr dirty="0"/>
              <a:t>öğrencilerin </a:t>
            </a:r>
            <a:r>
              <a:rPr spc="-5" dirty="0"/>
              <a:t>kontrolsüz davranışlarını </a:t>
            </a:r>
            <a:r>
              <a:rPr spc="-10" dirty="0"/>
              <a:t>kontrol  </a:t>
            </a:r>
            <a:r>
              <a:rPr spc="135" dirty="0"/>
              <a:t> </a:t>
            </a:r>
            <a:r>
              <a:rPr spc="-5" dirty="0"/>
              <a:t>altına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almak şeklinde yorumlanmaktadır. Oysa </a:t>
            </a:r>
            <a:r>
              <a:rPr dirty="0"/>
              <a:t>disiplinin, </a:t>
            </a:r>
            <a:r>
              <a:rPr spc="-5" dirty="0"/>
              <a:t>etkili olabilmesi </a:t>
            </a:r>
            <a:r>
              <a:rPr spc="5" dirty="0"/>
              <a:t>için  </a:t>
            </a:r>
            <a:r>
              <a:rPr spc="505" dirty="0"/>
              <a:t> </a:t>
            </a:r>
            <a:r>
              <a:rPr spc="-10" dirty="0"/>
              <a:t>bundan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68270" y="3800220"/>
            <a:ext cx="787209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7240" algn="l"/>
                <a:tab pos="1781810" algn="l"/>
                <a:tab pos="2520950" algn="l"/>
                <a:tab pos="3883660" algn="l"/>
                <a:tab pos="5714365" algn="l"/>
                <a:tab pos="733615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	f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mesi	g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km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r.	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mp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’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öre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8270" y="4074541"/>
            <a:ext cx="77774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8290" algn="l"/>
                <a:tab pos="2381250" algn="l"/>
                <a:tab pos="3361054" algn="l"/>
                <a:tab pos="4321175" algn="l"/>
                <a:tab pos="5168900" algn="l"/>
                <a:tab pos="6132195" algn="l"/>
                <a:tab pos="697484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ka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	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on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	de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ğ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kendi	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8270" y="4348860"/>
            <a:ext cx="7944484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45585" algn="l"/>
                <a:tab pos="5020945" algn="l"/>
                <a:tab pos="5600065" algn="l"/>
                <a:tab pos="6045200" algn="l"/>
                <a:tab pos="6887845" algn="l"/>
                <a:tab pos="7342505" algn="l"/>
              </a:tabLst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mes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p,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08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-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9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)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.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n,	Lott	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enn	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un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8093" y="3800220"/>
            <a:ext cx="768985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335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  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on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rol  pozitif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8270" y="4623180"/>
            <a:ext cx="87585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disiplin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adını  vermişlerdir.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Pozitif  disiplin,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çocukların  kendi  hareketlerini  </a:t>
            </a:r>
            <a:r>
              <a:rPr sz="1800" spc="2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kontrol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02645" y="4897501"/>
            <a:ext cx="92392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8270" y="4897501"/>
            <a:ext cx="7661909" cy="55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875155" algn="l"/>
                <a:tab pos="2350770" algn="l"/>
                <a:tab pos="3982720" algn="l"/>
                <a:tab pos="5534660" algn="l"/>
                <a:tab pos="6691630" algn="l"/>
                <a:tab pos="7380605" algn="l"/>
              </a:tabLst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	çö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z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me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mcı	o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ir  tekniğidir(Dinçer, Çağlayan2004:</a:t>
            </a:r>
            <a:r>
              <a:rPr sz="1800" spc="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1).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POZİTİF</a:t>
            </a:r>
            <a:r>
              <a:rPr sz="2000" b="1" spc="-80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DİSİPLİN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2477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Pozitif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disiplin için,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ve isteklerini baskı altında tutmadan  yönlendirmeyi amaçlayan, öğrencilerin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mutlu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olacakları etkinlik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içinde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bulunmalarını sağlayan, onları korkudan,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baskıdan, özellikle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not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endişesinden  uzak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şekilde yönlendirmeyi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ilke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edinen, pasif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sessizlikten çok, aktif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düzen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anlayışını tercih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eden, olumsuz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 cezalandırmaktan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çok,  olumlu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teşvik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etmekten yana olan,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ilgisiz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otoriter öğretmen  anlayışından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paylaşımcı, işbirliğine dayalı kararlara öğrencileri ortak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eden,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planlamanın her aşamasında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katılmasını sağlayan bir anlayışı,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eğitim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sistemi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gerçekleştirme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idealinde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disiplin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türüdür</a:t>
            </a:r>
            <a:r>
              <a:rPr sz="1800" spc="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diyebiliriz.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POZİTİF</a:t>
            </a:r>
            <a:r>
              <a:rPr sz="2000" b="1" spc="-80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DİSİPLİN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792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Geleneksel yapıdaki öğretmenlerin etkin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yönetimi konusunda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kendilerine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yönelttikleri temel soru, sınıfımdaki öğrencilere benim istediklerimi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nasıl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yaptırabilirim? sorusu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olmuştur.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POZİTİF</a:t>
            </a:r>
            <a:r>
              <a:rPr sz="2000" b="1" spc="-80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DİSİPLİN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792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Oysa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kendilerine yöneltmeleri gereken temel soru, sınıfımdaki  her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sağlıklı gelişmesini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sağlayacak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 ortamını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nasıl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oluşturabilirim?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POZİTİF</a:t>
            </a:r>
            <a:r>
              <a:rPr sz="2000" b="1" spc="-80" dirty="0">
                <a:solidFill>
                  <a:srgbClr val="A42F0F"/>
                </a:solidFill>
                <a:latin typeface="Century Gothic"/>
                <a:cs typeface="Century Gothic"/>
              </a:rPr>
              <a:t> </a:t>
            </a:r>
            <a:r>
              <a:rPr sz="2000" b="1" dirty="0">
                <a:solidFill>
                  <a:srgbClr val="A42F0F"/>
                </a:solidFill>
                <a:latin typeface="Century Gothic"/>
                <a:cs typeface="Century Gothic"/>
              </a:rPr>
              <a:t>DİSİPLİN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770382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Pozitif disiplinin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uygulanmasında bazı stratejiler bulunmaktadır. Bunlar</a:t>
            </a:r>
            <a:r>
              <a:rPr sz="1800" spc="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;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3128645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1967864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İst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nmeyen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	Davranışın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3078" y="2175383"/>
            <a:ext cx="182943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83615" algn="l"/>
              </a:tabLst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Hang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	Amaca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7789" y="2175383"/>
            <a:ext cx="320992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78230" algn="l"/>
                <a:tab pos="2108200" algn="l"/>
              </a:tabLst>
            </a:pPr>
            <a:r>
              <a:rPr sz="1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Hizmet	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Ettiğini	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Belirleme: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1170" y="2449703"/>
            <a:ext cx="8416925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Öğretmenlerin,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olarak, öğrenciyi istenmeyen davranışa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hangi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amacın  yönlendirdiğine karar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vermesi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gerekmektedir. Öğretmenler, öğrencinin  istenmeyen davranışlar göstermesine neden olan amacı belirlemede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şu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aşamaları</a:t>
            </a:r>
            <a:r>
              <a:rPr sz="18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izleyebilirler.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190" cy="245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İzleme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(Öğrencinin tepkilerini izleme):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olumsuz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  gösteren öğrenciyi davranışın gösterildiği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ilk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andan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başlayarak gözlemesidir.  Yaramazlığı durdurup tekrar yapması, yaramazlığı durdurmayı reddetmesi 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tekrar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yapması,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saldırgan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düşmanca davranması, işbirliğini  reddetmesi gibi davranışlar,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amaç yönelimleri hakkında  tahminde bulunmaya yardım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edecektir.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496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Örneğin; yaramazlığı durdurup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tekrar yapma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dikkat çekme amaçlı</a:t>
            </a:r>
            <a:r>
              <a:rPr sz="1800" spc="1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olabilir.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8555" cy="137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Bilgi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toplama: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okul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kayıtları,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daha önceki  öğretmenleri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gerekirse ev ziyaretleri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yaparak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aileden bilgi toplamalıdır.  Elde ettiği bilgiler (sınırlı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olsa),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amacının, dikkat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çekme, güç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arama, öç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alma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isteği 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yetersizlik sergileme olabilirliğini tahmin  etmede yardımcı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3133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Soru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sorma (örtülü, gizli):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Öğrencinin yanlış amaç yönelimini belirlemenin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 diğer yolu, öğretmenin,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yaramazlık yaptığında, kendisine nasıl bir  duygu yaşadığını sorması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tepkisinin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ne olduğunu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gözden</a:t>
            </a:r>
            <a:r>
              <a:rPr sz="1800" spc="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geçirmesidir.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</a:pPr>
            <a:r>
              <a:rPr sz="18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Dreikurs,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öğretmenin değişik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yanlış amaçlar karşısında, farklı duygular  hissedeceklerini belirtmektedir.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Örneğin,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canı sıkılmış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hissediyorsa,  öğrenci dikkat çekme amacında,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tehdit edilmiş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hissediyorsa, öğrenci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güç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arama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amacında</a:t>
            </a:r>
            <a:r>
              <a:rPr sz="18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olabilir.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  <a:tab pos="1433195" algn="l"/>
                <a:tab pos="1741170" algn="l"/>
                <a:tab pos="2475230" algn="l"/>
                <a:tab pos="3633470" algn="l"/>
                <a:tab pos="4897120" algn="l"/>
                <a:tab pos="6169025" algn="l"/>
                <a:tab pos="7380605" algn="l"/>
              </a:tabLst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Dreikurs’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	göre,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yetersizlik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sergileyen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	karşısında	öğretmenler</a:t>
            </a:r>
            <a:endParaRPr sz="1800">
              <a:latin typeface="Century Gothic"/>
              <a:cs typeface="Century Gothic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genellikle kendilerini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güçsüz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hissetmektedirler.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792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Yanlış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amaç hakkında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tahminde </a:t>
            </a:r>
            <a:r>
              <a:rPr sz="1800" b="1" spc="-10" dirty="0">
                <a:solidFill>
                  <a:srgbClr val="404040"/>
                </a:solidFill>
                <a:latin typeface="Century Gothic"/>
                <a:cs typeface="Century Gothic"/>
              </a:rPr>
              <a:t>bulunma: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elde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ettiği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bilgilerle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hipotezler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geliştirmelidir.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Çünkü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ilgilenirken, öğrenciye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yanlış  amacını göstermek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önemlidir.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2203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8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8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Yönlendirici İfadeler: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olumsuz davranışı altında 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yatan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gizli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amaçla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ilgili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tahminde bulunduktan sonra, öğrenciyi bu amaçtan  mantıklı yollarla mahrum bırakmaya yönelik hareket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etmesidir.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Yönlendirici  ifadeler, sınıfta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devamlılığı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sağlama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öğrencinin olası amacını  tanımlamada önemli bir noktadır. Örneğin, “Davranışların arkadaşlarınla  birlikte çalışmaya hazır olmadığını söylüyor,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senin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yerinde kalmanı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istiyorum.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Hazır olduğunu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düşündüğün zaman,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rahatsızlık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vermeden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gruba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katılabilirsin”</a:t>
            </a:r>
            <a:r>
              <a:rPr sz="18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vb.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DİSİPLİN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825" cy="3300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71830" algn="just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merkezli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yeni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anlayışta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dendiğinde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“pozitif disiplin”  anlaşılmaktadır.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Pozitif disiplinin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amacı, yardımlaşmaya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iş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birliğine kapalı,  saldırgan,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denetimden yoksun,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özgüven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duygusu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gelişmemiş,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başarısızlığın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suçunu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başkalarına yükleyen, sorumluluktan kaçan, kurallara uymayan,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ev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ödevlerini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yapmayan,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yalan söyleyen, sınıfta ders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dinlemeyen, okulu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sevmeyen, hatalı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anne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baba tutumlarından dolayı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çeşitli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uyum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  bozuklukları gösteren çocuklara rehberlik yapmaktır.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yönetimi sağduyu,  bilgi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sabır isteyen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iştir. Pek çok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anne baba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sınıfta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istenmeyen davranış problemini, yalnız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engelleyici,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kontrol edilemeyen taşkın 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zarar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davranışlardan ibaret sanmaktadır. Oysa aşırı çekingen,  utangaç, yardımlaşmaya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iş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birliğine kapalı davranışlar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birer istenmeyen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örnekleridir.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3858"/>
            <a:ext cx="8761095" cy="3390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1440"/>
              </a:lnSpc>
            </a:pPr>
            <a:r>
              <a:rPr sz="15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5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404040"/>
                </a:solidFill>
                <a:latin typeface="Century Gothic"/>
                <a:cs typeface="Century Gothic"/>
              </a:rPr>
              <a:t>Öğrenciyi </a:t>
            </a:r>
            <a:r>
              <a:rPr sz="15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Yanlış Davranışla Yüzleştirme: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Yüzleştirme,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altında yatan yanlış  inançları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tartışma </a:t>
            </a:r>
            <a:r>
              <a:rPr sz="15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yanlış amacın açıklanmasıyla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gerçekleşir.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Bunu arkadaşça </a:t>
            </a:r>
            <a:r>
              <a:rPr sz="15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tehdit  edici olmayan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şekilde yapma,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öğrencilerin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kendilerini incelemelerini </a:t>
            </a:r>
            <a:r>
              <a:rPr sz="15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davranışlarını  değiştirmelerini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olası kılar.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Dreikurs,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öğretmenlerin,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aşağıdaki soruları sormalarını </a:t>
            </a:r>
            <a:r>
              <a:rPr sz="1500" spc="5" dirty="0">
                <a:solidFill>
                  <a:srgbClr val="404040"/>
                </a:solidFill>
                <a:latin typeface="Century Gothic"/>
                <a:cs typeface="Century Gothic"/>
              </a:rPr>
              <a:t>ve 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öğrencilerin tepkilerini gözlemelerini</a:t>
            </a:r>
            <a:r>
              <a:rPr sz="15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ister.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54965" algn="l"/>
              </a:tabLst>
            </a:pPr>
            <a:r>
              <a:rPr sz="15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5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500" i="1" dirty="0">
                <a:solidFill>
                  <a:srgbClr val="404040"/>
                </a:solidFill>
                <a:latin typeface="Century Gothic"/>
                <a:cs typeface="Century Gothic"/>
              </a:rPr>
              <a:t>Dikkat Çekme: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Özel bir </a:t>
            </a:r>
            <a:r>
              <a:rPr sz="1500" spc="5" dirty="0">
                <a:solidFill>
                  <a:srgbClr val="404040"/>
                </a:solidFill>
                <a:latin typeface="Century Gothic"/>
                <a:cs typeface="Century Gothic"/>
              </a:rPr>
              <a:t>ilgi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istiyor olabilir</a:t>
            </a:r>
            <a:r>
              <a:rPr sz="1500" spc="-1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misin?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ts val="1620"/>
              </a:lnSpc>
              <a:spcBef>
                <a:spcPts val="635"/>
              </a:spcBef>
              <a:tabLst>
                <a:tab pos="354965" algn="l"/>
              </a:tabLst>
            </a:pPr>
            <a:r>
              <a:rPr sz="15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500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5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Güç</a:t>
            </a:r>
            <a:r>
              <a:rPr sz="1500" i="1" spc="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Arama</a:t>
            </a:r>
            <a:r>
              <a:rPr sz="1500" i="1" spc="17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i="1" dirty="0">
                <a:solidFill>
                  <a:srgbClr val="404040"/>
                </a:solidFill>
                <a:latin typeface="Century Gothic"/>
                <a:cs typeface="Century Gothic"/>
              </a:rPr>
              <a:t>:</a:t>
            </a:r>
            <a:r>
              <a:rPr sz="1500" i="1" spc="1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İstediğin</a:t>
            </a:r>
            <a:r>
              <a:rPr sz="1500" spc="1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kendi</a:t>
            </a:r>
            <a:r>
              <a:rPr sz="1500" spc="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Century Gothic"/>
                <a:cs typeface="Century Gothic"/>
              </a:rPr>
              <a:t>yolunu</a:t>
            </a:r>
            <a:r>
              <a:rPr sz="1500" spc="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seçmek,</a:t>
            </a:r>
            <a:r>
              <a:rPr sz="1500" spc="1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lider</a:t>
            </a:r>
            <a:r>
              <a:rPr sz="1500" spc="1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olmak</a:t>
            </a:r>
            <a:r>
              <a:rPr sz="1500" spc="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olabilir</a:t>
            </a:r>
            <a:r>
              <a:rPr sz="1500" spc="1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mi?</a:t>
            </a:r>
            <a:r>
              <a:rPr sz="1500" spc="16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Hiç</a:t>
            </a:r>
            <a:r>
              <a:rPr sz="1500" spc="15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kimsenin</a:t>
            </a:r>
            <a:r>
              <a:rPr sz="1500" spc="1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sana</a:t>
            </a:r>
            <a:r>
              <a:rPr sz="1500" spc="15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bir</a:t>
            </a:r>
            <a:endParaRPr sz="1500">
              <a:latin typeface="Century Gothic"/>
              <a:cs typeface="Century Gothic"/>
            </a:endParaRPr>
          </a:p>
          <a:p>
            <a:pPr marL="355600">
              <a:lnSpc>
                <a:spcPts val="1620"/>
              </a:lnSpc>
            </a:pP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şey yapamayacağını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kanıtlamak istiyor olabilir</a:t>
            </a:r>
            <a:r>
              <a:rPr sz="15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misin?</a:t>
            </a:r>
            <a:endParaRPr sz="1500">
              <a:latin typeface="Century Gothic"/>
              <a:cs typeface="Century Gothic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994"/>
              </a:spcBef>
            </a:pPr>
            <a:r>
              <a:rPr sz="15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5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500" i="1" dirty="0">
                <a:solidFill>
                  <a:srgbClr val="404040"/>
                </a:solidFill>
                <a:latin typeface="Century Gothic"/>
                <a:cs typeface="Century Gothic"/>
              </a:rPr>
              <a:t>Öç </a:t>
            </a:r>
            <a:r>
              <a:rPr sz="15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Alma </a:t>
            </a:r>
            <a:r>
              <a:rPr sz="1500" i="1" dirty="0">
                <a:solidFill>
                  <a:srgbClr val="404040"/>
                </a:solidFill>
                <a:latin typeface="Century Gothic"/>
                <a:cs typeface="Century Gothic"/>
              </a:rPr>
              <a:t>: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Beni </a:t>
            </a:r>
            <a:r>
              <a:rPr sz="15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diğerlerini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incitmek istemen gibi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bir şey olabilir mi? Diğerlerinin sana 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verdiği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zarar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kadar sen de onlara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mı zarar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vermek</a:t>
            </a:r>
            <a:r>
              <a:rPr sz="15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istiyorsun?</a:t>
            </a:r>
            <a:endParaRPr sz="15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tabLst>
                <a:tab pos="354965" algn="l"/>
              </a:tabLst>
            </a:pPr>
            <a:r>
              <a:rPr sz="15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500" spc="-5" dirty="0">
                <a:solidFill>
                  <a:srgbClr val="A42F0F"/>
                </a:solidFill>
                <a:latin typeface="Times New Roman"/>
                <a:cs typeface="Times New Roman"/>
              </a:rPr>
              <a:t>	</a:t>
            </a:r>
            <a:r>
              <a:rPr sz="1500" i="1" dirty="0">
                <a:solidFill>
                  <a:srgbClr val="404040"/>
                </a:solidFill>
                <a:latin typeface="Century Gothic"/>
                <a:cs typeface="Century Gothic"/>
              </a:rPr>
              <a:t>Yetersizlik :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İstediğin yalnız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kalmak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olabilir</a:t>
            </a:r>
            <a:r>
              <a:rPr sz="1500" spc="-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mi?</a:t>
            </a:r>
            <a:endParaRPr sz="1500">
              <a:latin typeface="Century Gothic"/>
              <a:cs typeface="Century Gothic"/>
            </a:endParaRPr>
          </a:p>
          <a:p>
            <a:pPr marL="12700" marR="6985" indent="824230" algn="just">
              <a:lnSpc>
                <a:spcPct val="80100"/>
              </a:lnSpc>
              <a:spcBef>
                <a:spcPts val="995"/>
              </a:spcBef>
            </a:pP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Bu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sorular, öğretmen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arasında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iletişimi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açacak sorulardır. Öğretmen bu  sorulardan sonra,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öğrencinin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davranışlarını gözlemelidir. Eğer öğrenci gülümser,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aniden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saygı 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gösterir,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omuz silker ya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da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belirlediği hedefe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göre </a:t>
            </a:r>
            <a:r>
              <a:rPr sz="1500" spc="-5" dirty="0">
                <a:solidFill>
                  <a:srgbClr val="404040"/>
                </a:solidFill>
                <a:latin typeface="Century Gothic"/>
                <a:cs typeface="Century Gothic"/>
              </a:rPr>
              <a:t>farklı cevap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işaretleri gösterirse, öğretmen  hipotezinin doğruluğuna ait deliller elde etmiş</a:t>
            </a:r>
            <a:r>
              <a:rPr sz="1500" spc="-1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404040"/>
                </a:solidFill>
                <a:latin typeface="Century Gothic"/>
                <a:cs typeface="Century Gothic"/>
              </a:rPr>
              <a:t>olur.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1464055"/>
            <a:ext cx="8758555" cy="4897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 algn="just">
              <a:lnSpc>
                <a:spcPts val="1910"/>
              </a:lnSpc>
            </a:pPr>
            <a:r>
              <a:rPr sz="16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6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Öğrenciyi İçten Bir Ait Olma Amacına Yöneltme: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Dreikurs,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öğrenciyi içten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ait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olma 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amacına yöneltmede aşağıdaki stratejileri</a:t>
            </a:r>
            <a:r>
              <a:rPr sz="1600" spc="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önermektedir:</a:t>
            </a:r>
            <a:endParaRPr sz="16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44"/>
              </a:spcBef>
            </a:pPr>
            <a:r>
              <a:rPr sz="16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6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-Dikkat Çekme Davranışı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nı görmezlikten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gelme,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beklemediği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anda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ilgi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gösterme,  öğrencinin kendini güdülemesini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teşvik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etme. Eğer görmezden gelme uygun değilse  </a:t>
            </a:r>
            <a:r>
              <a:rPr sz="1600" spc="5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tepki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vermek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gerekiyorsa,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fazla ödüllendirici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olmamasına dikkat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edilmelidir. İsmini 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söylemek, yorumsuz bir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şekilde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yüzüne bakmak,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göz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iletişimi kurmak, öğrencinin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yanlış  davranışını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tanımlamak,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soru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sormak</a:t>
            </a:r>
            <a:r>
              <a:rPr sz="16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gibi.</a:t>
            </a:r>
            <a:endParaRPr sz="16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6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6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-Güç Mücadelesi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ile içli dışlı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olmaktan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sakınılmalıdır.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Dreikurs, öğretmenlerin, 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öğrencilerle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güç savaşına girmemelerini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vurgulamaktadır.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Geçici olarak öğretimi 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durdurarak, davranışın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durmasını bekleyebilirler.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Bu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durumda,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kuralı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bozan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öğretmenden çok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akran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baskısını</a:t>
            </a:r>
            <a:r>
              <a:rPr sz="1600" spc="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hissedebilir.</a:t>
            </a:r>
            <a:endParaRPr sz="1600">
              <a:latin typeface="Century Gothic"/>
              <a:cs typeface="Century Gothic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6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6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-Öç Alma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amacına yönelmiş öğrenciye ulaşmak zordur.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Öğrencinin sevgiye </a:t>
            </a:r>
            <a:r>
              <a:rPr sz="1600" spc="5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ilgiye  ihtiyacı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vardır. Böyle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 yeteneklerini </a:t>
            </a:r>
            <a:r>
              <a:rPr sz="1600" spc="5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güçlerini gösterebilecekleri durumlar  planlayarak, onların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kabul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edilme </a:t>
            </a:r>
            <a:r>
              <a:rPr sz="16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statüyü beraberinde getirecek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şekilde 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davranabildiklerini görmelerine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yardım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etmek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gereklidir.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Bu tür öğrencileri  desteklemek </a:t>
            </a:r>
            <a:r>
              <a:rPr sz="16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teşvik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etmek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sınıf yardımına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başvurulabilir.</a:t>
            </a:r>
            <a:endParaRPr sz="1600">
              <a:latin typeface="Century Gothic"/>
              <a:cs typeface="Century Gothic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1010"/>
              </a:spcBef>
            </a:pPr>
            <a:r>
              <a:rPr sz="16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600" spc="-5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-Yetersizlik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gösteren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öğrencilere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karşı öğretmenler tepkilerinde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duyarlı </a:t>
            </a:r>
            <a:r>
              <a:rPr sz="16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sabırlı 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olmalıdırlar.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En küçük çabalar için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bile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teşvik </a:t>
            </a:r>
            <a:r>
              <a:rPr sz="16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600" spc="-10" dirty="0">
                <a:solidFill>
                  <a:srgbClr val="404040"/>
                </a:solidFill>
                <a:latin typeface="Century Gothic"/>
                <a:cs typeface="Century Gothic"/>
              </a:rPr>
              <a:t>destek</a:t>
            </a:r>
            <a:r>
              <a:rPr sz="1600" spc="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önemlidir.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890"/>
            <a:ext cx="8760460" cy="2340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1700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170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404040"/>
                </a:solidFill>
                <a:latin typeface="Century Gothic"/>
                <a:cs typeface="Century Gothic"/>
              </a:rPr>
              <a:t>Sınıf Toplantıları: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 toplantılarında öğrenciler,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dinleme,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nöbetleşerek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şeyleri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yapma,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değişik bakış açılarını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duyma, iletişim kurma, müzakere etme, bir  başkasına yardım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etme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kendi davranışları için sorumluluk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alma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gibi sosyal  beceriler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öğrenirler. Bunun yanısıra, öğrenciler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isteklerini dile getirme, dikkatini   toplama, eleştirel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düşünme, karar verme, problem çözme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becerileri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ve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demokratik prosedürler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gibi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akademik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performansı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güçlendiren şeyleri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de sınıf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toplantılarında öğrenirler.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Problem çözümüne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öğrencinin aktif katılımı,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onun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artık  öğretmenin pasif alıcısı olmayacağı anlamına geldiği için bir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çok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sınıf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toplantısı yönteminin ders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programı,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dil gelişimi,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sağlık ve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emniyetle ilgili</a:t>
            </a:r>
            <a:r>
              <a:rPr sz="1700" spc="2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müfredat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11170" y="4507865"/>
            <a:ext cx="7112000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9855" algn="l"/>
                <a:tab pos="2345690" algn="l"/>
                <a:tab pos="4205605" algn="l"/>
                <a:tab pos="5374640" algn="l"/>
                <a:tab pos="599948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amaçlarını	aştığını	düşünmektedir.	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Öğrenci,	sınıf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toplantıları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50245" y="4507865"/>
            <a:ext cx="107569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>
              <a:lnSpc>
                <a:spcPct val="100000"/>
              </a:lnSpc>
            </a:pP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ar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ik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1170" y="4766945"/>
            <a:ext cx="4139565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8455" algn="l"/>
                <a:tab pos="279527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öğrenebildiği	becerileri	kazandıktan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1291590" algn="l"/>
                <a:tab pos="2626360" algn="l"/>
                <a:tab pos="336550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ni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	ya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nda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ah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	a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2720" y="4766945"/>
            <a:ext cx="4133215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4545" algn="l"/>
                <a:tab pos="1815464" algn="l"/>
                <a:tab pos="2741930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sonra	okuma,	yazma	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ve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615950" algn="l"/>
                <a:tab pos="2176780" algn="l"/>
                <a:tab pos="2714625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olur.	Öğretmenler,	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sınıf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toplantılarının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1170" y="5285485"/>
            <a:ext cx="8416925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önemli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beceriler öğrettiğini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ve genç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insanları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yaşamın bütün alanlarında –okul,  iş,  aile, toplum- başarı için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pozitif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bir tavırla güçlendirdiğine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inanmaktadır.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4974590" cy="3492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Sınıf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toplantıları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format</a:t>
            </a:r>
            <a:r>
              <a:rPr sz="1800" spc="-8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şöyledir: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buClr>
                <a:srgbClr val="A42F0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İltifat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takdir</a:t>
            </a:r>
            <a:r>
              <a:rPr sz="1800" spc="-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etme</a:t>
            </a:r>
            <a:endParaRPr sz="180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1005"/>
              </a:spcBef>
              <a:buClr>
                <a:srgbClr val="A42F0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Öncelikli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sonuçları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takip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etme</a:t>
            </a:r>
            <a:endParaRPr sz="1800">
              <a:latin typeface="Century Gothic"/>
              <a:cs typeface="Century Gothic"/>
            </a:endParaRPr>
          </a:p>
          <a:p>
            <a:pPr marL="527685" indent="-514984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Program (gündem)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araçları</a:t>
            </a:r>
            <a:endParaRPr sz="1800">
              <a:latin typeface="Century Gothic"/>
              <a:cs typeface="Century Gothic"/>
            </a:endParaRPr>
          </a:p>
          <a:p>
            <a:pPr marL="927100" lvl="1" indent="-457200">
              <a:lnSpc>
                <a:spcPct val="100000"/>
              </a:lnSpc>
              <a:spcBef>
                <a:spcPts val="1000"/>
              </a:spcBef>
              <a:buClr>
                <a:srgbClr val="A42F0F"/>
              </a:buClr>
              <a:buAutoNum type="arabicPeriod"/>
              <a:tabLst>
                <a:tab pos="926465" algn="l"/>
                <a:tab pos="927100" algn="l"/>
              </a:tabLst>
            </a:pP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Başkalarını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dinlerken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duygularını</a:t>
            </a:r>
            <a:r>
              <a:rPr sz="1600" spc="-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paylaşın.</a:t>
            </a:r>
            <a:endParaRPr sz="1600">
              <a:latin typeface="Century Gothic"/>
              <a:cs typeface="Century Gothic"/>
            </a:endParaRPr>
          </a:p>
          <a:p>
            <a:pPr marL="927100" lvl="1" indent="-457200">
              <a:lnSpc>
                <a:spcPct val="100000"/>
              </a:lnSpc>
              <a:spcBef>
                <a:spcPts val="994"/>
              </a:spcBef>
              <a:buClr>
                <a:srgbClr val="A42F0F"/>
              </a:buClr>
              <a:buAutoNum type="arabicPeriod"/>
              <a:tabLst>
                <a:tab pos="926465" algn="l"/>
                <a:tab pos="927100" algn="l"/>
              </a:tabLst>
            </a:pP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Bir şeye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takılıp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kalmadan</a:t>
            </a:r>
            <a:r>
              <a:rPr sz="1600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tartışın.</a:t>
            </a:r>
            <a:endParaRPr sz="1600">
              <a:latin typeface="Century Gothic"/>
              <a:cs typeface="Century Gothic"/>
            </a:endParaRPr>
          </a:p>
          <a:p>
            <a:pPr marL="927100" lvl="1" indent="-457200">
              <a:lnSpc>
                <a:spcPct val="100000"/>
              </a:lnSpc>
              <a:spcBef>
                <a:spcPts val="1005"/>
              </a:spcBef>
              <a:buClr>
                <a:srgbClr val="A42F0F"/>
              </a:buClr>
              <a:buAutoNum type="arabicPeriod"/>
              <a:tabLst>
                <a:tab pos="926465" algn="l"/>
                <a:tab pos="927100" algn="l"/>
              </a:tabLst>
            </a:pP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 çözümü için </a:t>
            </a:r>
            <a:r>
              <a:rPr sz="1600" dirty="0">
                <a:solidFill>
                  <a:srgbClr val="404040"/>
                </a:solidFill>
                <a:latin typeface="Century Gothic"/>
                <a:cs typeface="Century Gothic"/>
              </a:rPr>
              <a:t>yardım</a:t>
            </a:r>
            <a:r>
              <a:rPr sz="16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entury Gothic"/>
                <a:cs typeface="Century Gothic"/>
              </a:rPr>
              <a:t>isteyin.</a:t>
            </a:r>
            <a:endParaRPr sz="1600">
              <a:latin typeface="Century Gothic"/>
              <a:cs typeface="Century Gothic"/>
            </a:endParaRPr>
          </a:p>
          <a:p>
            <a:pPr marL="527685" lvl="1" indent="-514984">
              <a:lnSpc>
                <a:spcPct val="100000"/>
              </a:lnSpc>
              <a:spcBef>
                <a:spcPts val="990"/>
              </a:spcBef>
              <a:buClr>
                <a:srgbClr val="A42F0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Gelecek planlar (geziler,</a:t>
            </a:r>
            <a:r>
              <a:rPr sz="1800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projeler).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186372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2960" algn="l"/>
              </a:tabLst>
            </a:pP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Ussal	Sonuçlar: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4151" y="2175383"/>
            <a:ext cx="93345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Dreikurs,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28486" y="2175383"/>
            <a:ext cx="13290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89317" y="2175383"/>
            <a:ext cx="6508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71713" y="2175383"/>
            <a:ext cx="63436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ah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39250" y="2175383"/>
            <a:ext cx="21882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6456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uygun	davranışlar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8270" y="2449703"/>
            <a:ext cx="875601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07845" algn="l"/>
                <a:tab pos="2915920" algn="l"/>
                <a:tab pos="3742054" algn="l"/>
                <a:tab pos="4331970" algn="l"/>
                <a:tab pos="5224780" algn="l"/>
                <a:tab pos="5981065" algn="l"/>
                <a:tab pos="7706359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göst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mcı	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mak	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ç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	on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ar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ma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sa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8270" y="2724022"/>
            <a:ext cx="27724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75030" algn="l"/>
                <a:tab pos="2359660" algn="l"/>
              </a:tabLst>
            </a:pP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us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)	s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nuç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91683" y="2724022"/>
            <a:ext cx="5797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şa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21678" y="2724022"/>
            <a:ext cx="35591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11935" algn="l"/>
                <a:tab pos="265112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bırakılmasını	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vurgular.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Böylece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31730" y="2724022"/>
            <a:ext cx="139446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ö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ğr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68270" y="2998342"/>
            <a:ext cx="875792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davranışlarının kendileri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yaşadıkları toplum üzerinde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gibi etkileri </a:t>
            </a:r>
            <a:r>
              <a:rPr sz="1800" spc="1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olduğunu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68270" y="3272663"/>
            <a:ext cx="37503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091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kavrayacaklarına	inanmaktadır.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52641" y="3272663"/>
            <a:ext cx="389064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82040" algn="l"/>
                <a:tab pos="269494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ğ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	öğ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	öğ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68270" y="3546982"/>
            <a:ext cx="79152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70305" algn="l"/>
                <a:tab pos="1588770" algn="l"/>
                <a:tab pos="2475230" algn="l"/>
                <a:tab pos="3633470" algn="l"/>
                <a:tab pos="4935220" algn="l"/>
                <a:tab pos="5768975" algn="l"/>
                <a:tab pos="6708140" algn="l"/>
                <a:tab pos="715200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şı	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nun	so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ç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rı	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nd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	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b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lı	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	ş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732769" y="3272663"/>
            <a:ext cx="69532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hatalı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lık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68270" y="3821557"/>
            <a:ext cx="875792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501775" algn="l"/>
                <a:tab pos="2588260" algn="l"/>
                <a:tab pos="3674745" algn="l"/>
                <a:tab pos="4812030" algn="l"/>
                <a:tab pos="5944235" algn="l"/>
                <a:tab pos="6365240" algn="l"/>
                <a:tab pos="761047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rme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e,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nuc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	man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ğa	uyg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uk	ö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çütüne	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ma	zama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uygunluğuna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bağlıdır.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Örneğin, öğrenci sırasını karalarsa,</a:t>
            </a:r>
            <a:r>
              <a:rPr sz="1800" spc="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temizlemelidir.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47951"/>
            <a:ext cx="386080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92960" algn="l"/>
                <a:tab pos="3228340" algn="l"/>
              </a:tabLst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Cesaretl</a:t>
            </a:r>
            <a:r>
              <a:rPr sz="1800" b="1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ndirm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e	(Teşvik):	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Ö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gü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0838" y="2147951"/>
            <a:ext cx="10496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bağımlılık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52709" y="2147951"/>
            <a:ext cx="117348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yaratması,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8270" y="2394839"/>
            <a:ext cx="409638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17930" algn="l"/>
                <a:tab pos="2000250" algn="l"/>
                <a:tab pos="3084830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çocuğun	kaygı	düzeyini	arttırması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41032" y="2179447"/>
            <a:ext cx="203581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 marR="5080" indent="-186055">
              <a:lnSpc>
                <a:spcPts val="1939"/>
              </a:lnSpc>
              <a:tabLst>
                <a:tab pos="528955" algn="l"/>
              </a:tabLst>
            </a:pP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p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 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1781" y="2394839"/>
            <a:ext cx="90360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çoc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ğ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8581" y="2394839"/>
            <a:ext cx="67627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sü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00209" y="2394839"/>
            <a:ext cx="1029969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ö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çü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me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93502" y="2394839"/>
            <a:ext cx="9309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zoru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98975" y="2641727"/>
            <a:ext cx="314642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6785" algn="l"/>
                <a:tab pos="1603375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do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ı,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zu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mem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kte,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13929" y="2641727"/>
            <a:ext cx="74041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bu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25661" y="2641727"/>
            <a:ext cx="6997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94342" y="2641727"/>
            <a:ext cx="1831339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cesaretlendirme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8270" y="2673223"/>
            <a:ext cx="1664970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39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ır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km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dan  ö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1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lme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ted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r.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24883" y="2888615"/>
            <a:ext cx="6899909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90625" algn="l"/>
                <a:tab pos="2283460" algn="l"/>
                <a:tab pos="2790825" algn="l"/>
                <a:tab pos="3660775" algn="l"/>
                <a:tab pos="4447540" algn="l"/>
                <a:tab pos="602996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ğ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n,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“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spc="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	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	gu</a:t>
            </a:r>
            <a:r>
              <a:rPr sz="1800" spc="-2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ur	duy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uğ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mu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he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68270" y="3135503"/>
            <a:ext cx="8758555" cy="251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söyleyeceğim yerine gurur duyulacak bütün nedenlere sahipsin”</a:t>
            </a:r>
            <a:r>
              <a:rPr sz="1800" spc="1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denilebilir.</a:t>
            </a:r>
            <a:endParaRPr sz="1800">
              <a:latin typeface="Century Gothic"/>
              <a:cs typeface="Century Gothic"/>
            </a:endParaRPr>
          </a:p>
          <a:p>
            <a:pPr marL="12700" marR="5080" indent="600075" algn="just">
              <a:lnSpc>
                <a:spcPct val="9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Dreikurs şöyle der: “Tıpkı bir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bitkinin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suya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olduğu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gibi çocukların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 teşviğe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ihtiyaçları vardır.”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Teşvik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çocukların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kendi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kişiliklerini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ortaya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koyma konusunda 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yeteri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kadar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iyi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olduklarını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ifade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çeşit sevgi</a:t>
            </a:r>
            <a:r>
              <a:rPr sz="1800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biçimidir.</a:t>
            </a:r>
            <a:endParaRPr sz="1800">
              <a:latin typeface="Century Gothic"/>
              <a:cs typeface="Century Gothic"/>
            </a:endParaRPr>
          </a:p>
          <a:p>
            <a:pPr marL="12700" marR="5080" indent="779780" algn="just">
              <a:lnSpc>
                <a:spcPct val="9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Teşvik onlara yaptıkları hareketlerin kişiliklerinden ayrı olduğunu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gösterir.  Teşvik, çocuğun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 kişiliğinden dolayı kendisine değer verildiğini bilmesini  sağlar.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Teşvik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sayesinde çocuklara, hataları öğrenme yolunda elde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edilen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fırsatlar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insanı utandıran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değil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olgunlaştıran araçlar olarak görmelerini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sağlarsınız.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6046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İzolasyon: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Mantıksal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sonuç olarak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görülmekle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birlikte,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ölçülü 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biçimde  kullanımına da dikkat edilmesi vurgulanmaktadır.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Öğrenci, gerektiğinde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belli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süre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izole edilebilir,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ancak öğrenciye gruba katılması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fırsat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verilmelidir.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Çünkü amaç, öğrencileri uzaklaştırmak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değil,</a:t>
            </a:r>
            <a:r>
              <a:rPr sz="1800" spc="114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yakınlaştırmaktır.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b="1" spc="-5" dirty="0">
                <a:latin typeface="Century Gothic"/>
                <a:cs typeface="Century Gothic"/>
              </a:rPr>
              <a:t>Pozitif Disiplin</a:t>
            </a:r>
            <a:r>
              <a:rPr b="1" spc="-30" dirty="0">
                <a:latin typeface="Century Gothic"/>
                <a:cs typeface="Century Gothic"/>
              </a:rPr>
              <a:t> </a:t>
            </a:r>
            <a:r>
              <a:rPr b="1" spc="-5" dirty="0">
                <a:latin typeface="Century Gothic"/>
                <a:cs typeface="Century Gothic"/>
              </a:rPr>
              <a:t>Stratejileri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7285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Sosyal </a:t>
            </a:r>
            <a:r>
              <a:rPr sz="1800" b="1" spc="-5" dirty="0">
                <a:solidFill>
                  <a:srgbClr val="404040"/>
                </a:solidFill>
                <a:latin typeface="Century Gothic"/>
                <a:cs typeface="Century Gothic"/>
              </a:rPr>
              <a:t>Mühendislik: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Öğretmenin, sosyal uyum becerileri yönünden yetersiz olan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öğrencilerin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bu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becerilerini açığa çıkarmalarına yardım edebilecek etkinlikleri  önceden düzenleyerek yardımcı olmasıdır. Sosyal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mühendislik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etkinlikleri,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yanlış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öğrenciyi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kılar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ona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olumlu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deneyimler</a:t>
            </a:r>
            <a:r>
              <a:rPr sz="1800" spc="-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sağlar.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957" y="663828"/>
            <a:ext cx="8683625" cy="73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spc="-5" dirty="0">
                <a:solidFill>
                  <a:srgbClr val="A42F0F"/>
                </a:solidFill>
              </a:rPr>
              <a:t>SINIFTA DİSİPLİNİ </a:t>
            </a:r>
            <a:r>
              <a:rPr sz="2400" dirty="0">
                <a:solidFill>
                  <a:srgbClr val="A42F0F"/>
                </a:solidFill>
              </a:rPr>
              <a:t>SAĞLAMA </a:t>
            </a:r>
            <a:r>
              <a:rPr sz="2400" spc="-5" dirty="0">
                <a:solidFill>
                  <a:srgbClr val="A42F0F"/>
                </a:solidFill>
              </a:rPr>
              <a:t>VE </a:t>
            </a:r>
            <a:r>
              <a:rPr sz="2400" dirty="0">
                <a:solidFill>
                  <a:srgbClr val="A42F0F"/>
                </a:solidFill>
              </a:rPr>
              <a:t>İSTENMEYEN</a:t>
            </a:r>
            <a:r>
              <a:rPr sz="2400" spc="70" dirty="0">
                <a:solidFill>
                  <a:srgbClr val="A42F0F"/>
                </a:solidFill>
              </a:rPr>
              <a:t> </a:t>
            </a:r>
            <a:r>
              <a:rPr sz="2400" spc="-5" dirty="0">
                <a:solidFill>
                  <a:srgbClr val="A42F0F"/>
                </a:solidFill>
              </a:rPr>
              <a:t>DAVRANIŞLARIN</a:t>
            </a:r>
            <a:endParaRPr sz="2400"/>
          </a:p>
          <a:p>
            <a:pPr marR="2540" algn="ctr">
              <a:lnSpc>
                <a:spcPct val="100000"/>
              </a:lnSpc>
            </a:pPr>
            <a:r>
              <a:rPr sz="2400" spc="-5" dirty="0">
                <a:solidFill>
                  <a:srgbClr val="A42F0F"/>
                </a:solidFill>
              </a:rPr>
              <a:t>ÖNLENMESİNE </a:t>
            </a:r>
            <a:r>
              <a:rPr sz="2400" spc="-10" dirty="0">
                <a:solidFill>
                  <a:srgbClr val="A42F0F"/>
                </a:solidFill>
              </a:rPr>
              <a:t>İLİŞKİN </a:t>
            </a:r>
            <a:r>
              <a:rPr sz="2400" dirty="0">
                <a:solidFill>
                  <a:srgbClr val="A42F0F"/>
                </a:solidFill>
              </a:rPr>
              <a:t>BAZI </a:t>
            </a:r>
            <a:r>
              <a:rPr sz="2400" spc="-5" dirty="0">
                <a:solidFill>
                  <a:srgbClr val="A42F0F"/>
                </a:solidFill>
              </a:rPr>
              <a:t>ÖNERİLER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717530" y="1921002"/>
            <a:ext cx="709295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si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70" y="1921002"/>
            <a:ext cx="7888605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  <a:tabLst>
                <a:tab pos="925194" algn="l"/>
                <a:tab pos="1370330" algn="l"/>
                <a:tab pos="2425065" algn="l"/>
                <a:tab pos="3304540" algn="l"/>
                <a:tab pos="4563745" algn="l"/>
                <a:tab pos="5128895" algn="l"/>
                <a:tab pos="6159500" algn="l"/>
                <a:tab pos="6644005" algn="l"/>
              </a:tabLst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Curwin	ve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Mendler	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(1998),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sınıflardaki	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baş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edilmesi	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zor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ts val="1939"/>
              </a:lnSpc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problemlerini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önlemek üzere öğretmenlere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şu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önerileri</a:t>
            </a:r>
            <a:r>
              <a:rPr sz="17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sunmaktadır:</a:t>
            </a:r>
            <a:endParaRPr sz="1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8270" y="2902839"/>
            <a:ext cx="8761095" cy="2613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39"/>
              </a:lnSpc>
              <a:buAutoNum type="arabicPlain"/>
              <a:tabLst>
                <a:tab pos="407034" algn="l"/>
                <a:tab pos="407670" algn="l"/>
                <a:tab pos="1591310" algn="l"/>
                <a:tab pos="2844165" algn="l"/>
                <a:tab pos="4043679" algn="l"/>
                <a:tab pos="4792345" algn="l"/>
                <a:tab pos="6026785" algn="l"/>
                <a:tab pos="6680834" algn="l"/>
                <a:tab pos="7941309" algn="l"/>
              </a:tabLst>
            </a:pP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rak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if	öğe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il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r:	K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ize	y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k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	o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urt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u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nu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z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.	Ders	es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ı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nda	h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rek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t 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edebilecekleri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alanın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sınırlarını</a:t>
            </a:r>
            <a:r>
              <a:rPr sz="17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çiziniz.</a:t>
            </a:r>
            <a:endParaRPr sz="1700">
              <a:latin typeface="Century Gothic"/>
              <a:cs typeface="Century Gothic"/>
            </a:endParaRPr>
          </a:p>
          <a:p>
            <a:pPr marL="264160" indent="-251460">
              <a:lnSpc>
                <a:spcPct val="100000"/>
              </a:lnSpc>
              <a:spcBef>
                <a:spcPts val="775"/>
              </a:spcBef>
              <a:buAutoNum type="arabicPlain"/>
              <a:tabLst>
                <a:tab pos="26416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Dikkati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çabuk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dağılan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öğrenciler: Duvar kenarına</a:t>
            </a:r>
            <a:r>
              <a:rPr sz="1700" spc="-1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oturtunuz.</a:t>
            </a:r>
            <a:endParaRPr sz="1700">
              <a:latin typeface="Century Gothic"/>
              <a:cs typeface="Century Gothic"/>
            </a:endParaRPr>
          </a:p>
          <a:p>
            <a:pPr marL="12700" marR="8255">
              <a:lnSpc>
                <a:spcPts val="1839"/>
              </a:lnSpc>
              <a:spcBef>
                <a:spcPts val="1019"/>
              </a:spcBef>
              <a:buAutoNum type="arabicPlain"/>
              <a:tabLst>
                <a:tab pos="294640" algn="l"/>
              </a:tabLst>
            </a:pP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İş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yapmak istemeyen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öğrenciler: Yapılacak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işlerin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listesini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zaman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limiti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ile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birlikte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yazınız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sırasının üzerine yapıştırınız. Yaptıkları işin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yanına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(+)</a:t>
            </a:r>
            <a:r>
              <a:rPr sz="1700" spc="-19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koyunuz.</a:t>
            </a:r>
            <a:endParaRPr sz="1700">
              <a:latin typeface="Century Gothic"/>
              <a:cs typeface="Century Gothic"/>
            </a:endParaRPr>
          </a:p>
          <a:p>
            <a:pPr marL="12700" marR="7620">
              <a:lnSpc>
                <a:spcPts val="1839"/>
              </a:lnSpc>
              <a:spcBef>
                <a:spcPts val="990"/>
              </a:spcBef>
              <a:buAutoNum type="arabicPlain"/>
              <a:tabLst>
                <a:tab pos="271780" algn="l"/>
              </a:tabLst>
            </a:pP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Hafızası zayıf öğrenciler: 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İşi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küçük parçalara ayırınız. Talimatları en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fazla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ikişer 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ikişer 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veriniz.</a:t>
            </a:r>
            <a:endParaRPr sz="1700">
              <a:latin typeface="Century Gothic"/>
              <a:cs typeface="Century Gothic"/>
            </a:endParaRPr>
          </a:p>
          <a:p>
            <a:pPr marL="338455" indent="-325755">
              <a:lnSpc>
                <a:spcPts val="1939"/>
              </a:lnSpc>
              <a:spcBef>
                <a:spcPts val="775"/>
              </a:spcBef>
              <a:buAutoNum type="arabicPlain"/>
              <a:tabLst>
                <a:tab pos="338455" algn="l"/>
                <a:tab pos="339090" algn="l"/>
                <a:tab pos="1802130" algn="l"/>
                <a:tab pos="2542540" algn="l"/>
                <a:tab pos="3794125" algn="l"/>
                <a:tab pos="4284980" algn="l"/>
                <a:tab pos="4676140" algn="l"/>
                <a:tab pos="5772150" algn="l"/>
                <a:tab pos="7092315" algn="l"/>
                <a:tab pos="7797800" algn="l"/>
                <a:tab pos="8190865" algn="l"/>
              </a:tabLst>
            </a:pP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vasy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u	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ü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	öğren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r: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r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ir	gel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ş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spc="-20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	k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spc="5" dirty="0">
                <a:solidFill>
                  <a:srgbClr val="404040"/>
                </a:solidFill>
                <a:latin typeface="Century Gothic"/>
                <a:cs typeface="Century Gothic"/>
              </a:rPr>
              <a:t>m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	</a:t>
            </a:r>
            <a:r>
              <a:rPr sz="1700" spc="-10" dirty="0">
                <a:solidFill>
                  <a:srgbClr val="404040"/>
                </a:solidFill>
                <a:latin typeface="Century Gothic"/>
                <a:cs typeface="Century Gothic"/>
              </a:rPr>
              <a:t>üze</a:t>
            </a:r>
            <a:r>
              <a:rPr sz="1700" spc="10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e	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b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ir	</a:t>
            </a:r>
            <a:r>
              <a:rPr sz="1700" spc="-1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ab</a:t>
            </a:r>
            <a:r>
              <a:rPr sz="1700" spc="15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endParaRPr sz="1700">
              <a:latin typeface="Century Gothic"/>
              <a:cs typeface="Century Gothic"/>
            </a:endParaRPr>
          </a:p>
          <a:p>
            <a:pPr marL="12700">
              <a:lnSpc>
                <a:spcPts val="1939"/>
              </a:lnSpc>
            </a:pP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hazırlayınız.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Her yeni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öğrendikleri </a:t>
            </a:r>
            <a:r>
              <a:rPr sz="1700" spc="-5" dirty="0">
                <a:solidFill>
                  <a:srgbClr val="404040"/>
                </a:solidFill>
                <a:latin typeface="Century Gothic"/>
                <a:cs typeface="Century Gothic"/>
              </a:rPr>
              <a:t>şeyi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tabloya</a:t>
            </a:r>
            <a:r>
              <a:rPr sz="1700" spc="-8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700" dirty="0">
                <a:solidFill>
                  <a:srgbClr val="404040"/>
                </a:solidFill>
                <a:latin typeface="Century Gothic"/>
                <a:cs typeface="Century Gothic"/>
              </a:rPr>
              <a:t>kaydediniz.</a:t>
            </a:r>
            <a:endParaRPr sz="17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KAYNA</a:t>
            </a:r>
            <a:r>
              <a:rPr spc="-15" dirty="0"/>
              <a:t>K</a:t>
            </a:r>
            <a:r>
              <a:rPr dirty="0"/>
              <a:t>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7920" cy="218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AutoNum type="arabicPlain"/>
              <a:tabLst>
                <a:tab pos="29019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İstenmeyen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 Davranışlarını Önlemeye Dönük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Disiplin </a:t>
            </a:r>
            <a:r>
              <a:rPr sz="1800" spc="229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Modelleri</a:t>
            </a:r>
            <a:endParaRPr sz="18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 Yrd. Doç.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Dr.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Aynur Pala , KTMÜ Fen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Edebiyat Fakültesi Eğitim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Sosyal Bilimler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Bölümü</a:t>
            </a:r>
            <a:endParaRPr sz="1800">
              <a:latin typeface="Century Gothic"/>
              <a:cs typeface="Century Gothic"/>
            </a:endParaRPr>
          </a:p>
          <a:p>
            <a:pPr marL="281940" indent="-269240">
              <a:lnSpc>
                <a:spcPct val="100000"/>
              </a:lnSpc>
              <a:spcBef>
                <a:spcPts val="994"/>
              </a:spcBef>
              <a:buAutoNum type="arabicPlain" startAt="2"/>
              <a:tabLst>
                <a:tab pos="282575" algn="l"/>
              </a:tabLst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İstenmeyen Davranışların Önlenmesinde Pozitif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Disiplin 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Zeynep</a:t>
            </a:r>
            <a:r>
              <a:rPr sz="1800" spc="3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Darçın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,</a:t>
            </a:r>
            <a:r>
              <a:rPr sz="1800" spc="-10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2012</a:t>
            </a:r>
            <a:endParaRPr sz="18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  <a:buAutoNum type="arabicPlain" startAt="3"/>
              <a:tabLst>
                <a:tab pos="342900" algn="l"/>
                <a:tab pos="343535" algn="l"/>
                <a:tab pos="1431290" algn="l"/>
                <a:tab pos="4008754" algn="l"/>
                <a:tab pos="5405120" algn="l"/>
                <a:tab pos="5839460" algn="l"/>
              </a:tabLst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Liselerde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Öğrencilerin </a:t>
            </a:r>
            <a:r>
              <a:rPr sz="1800" spc="4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Disiplinsiz	Davranışları	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Ve	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Sebepleri,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Yrd.Doç.Dr.Bilal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 YILDIRIM,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Burcu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SEZGİNSOY, </a:t>
            </a:r>
            <a:r>
              <a:rPr sz="1800" i="1" spc="10" dirty="0">
                <a:solidFill>
                  <a:srgbClr val="404040"/>
                </a:solidFill>
                <a:latin typeface="Century Gothic"/>
                <a:cs typeface="Century Gothic"/>
              </a:rPr>
              <a:t>XIII. </a:t>
            </a:r>
            <a:r>
              <a:rPr sz="18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Ulusal </a:t>
            </a:r>
            <a:r>
              <a:rPr sz="1800" i="1" dirty="0">
                <a:solidFill>
                  <a:srgbClr val="404040"/>
                </a:solidFill>
                <a:latin typeface="Century Gothic"/>
                <a:cs typeface="Century Gothic"/>
              </a:rPr>
              <a:t>Eğitim Bilimleri </a:t>
            </a:r>
            <a:r>
              <a:rPr sz="18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Kurultayı, 6-9 </a:t>
            </a:r>
            <a:r>
              <a:rPr sz="1800" i="1" dirty="0">
                <a:solidFill>
                  <a:srgbClr val="404040"/>
                </a:solidFill>
                <a:latin typeface="Century Gothic"/>
                <a:cs typeface="Century Gothic"/>
              </a:rPr>
              <a:t>Temmuz</a:t>
            </a:r>
            <a:r>
              <a:rPr sz="1800" i="1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i="1" spc="-5" dirty="0">
                <a:solidFill>
                  <a:srgbClr val="404040"/>
                </a:solidFill>
                <a:latin typeface="Century Gothic"/>
                <a:cs typeface="Century Gothic"/>
              </a:rPr>
              <a:t>2004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DİSİPLİN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63000" cy="2456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Pozitif disiplin 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oldukça önemli unsurlar bulunmaktadır. Çocuklara  seçenekler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sunma, öğrenme 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mantıklı sonuçlar kullanma,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pozitif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yaşam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becerileri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gerekli olanları bir araya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getirme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çözme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becerilerini  çocuklara öğretmek bu</a:t>
            </a:r>
            <a:r>
              <a:rPr sz="1800" spc="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unsurlardandır.</a:t>
            </a:r>
            <a:endParaRPr sz="1800">
              <a:latin typeface="Century Gothic"/>
              <a:cs typeface="Century Gothic"/>
            </a:endParaRPr>
          </a:p>
          <a:p>
            <a:pPr marL="12700" marR="5080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Çocuklara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seçim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hakkı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verilmesi,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onların sorumluluk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alma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duygularını </a:t>
            </a:r>
            <a:r>
              <a:rPr sz="1800" spc="20" dirty="0">
                <a:solidFill>
                  <a:srgbClr val="404040"/>
                </a:solidFill>
                <a:latin typeface="Century Gothic"/>
                <a:cs typeface="Century Gothic"/>
              </a:rPr>
              <a:t>ve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özgürlüklerini</a:t>
            </a:r>
            <a:r>
              <a:rPr sz="1800" spc="-10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arttıracaktır.</a:t>
            </a:r>
            <a:endParaRPr sz="1800">
              <a:latin typeface="Century Gothic"/>
              <a:cs typeface="Century Gothic"/>
            </a:endParaRPr>
          </a:p>
          <a:p>
            <a:pPr marL="12700" marR="13335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Mantıklı sonuçlar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karmaşık olmakla beraber oldukça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etkilidir.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Mantıksal  sonuçların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kullanımı,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çocuklara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seçim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yapma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olanağı</a:t>
            </a:r>
            <a:r>
              <a:rPr sz="1800" spc="5" dirty="0">
                <a:solidFill>
                  <a:srgbClr val="404040"/>
                </a:solidFill>
                <a:latin typeface="Century Gothic"/>
                <a:cs typeface="Century Gothic"/>
              </a:rPr>
              <a:t> verir.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KATILIMINIZ İÇİN</a:t>
            </a:r>
            <a:r>
              <a:rPr spc="-105" dirty="0"/>
              <a:t> </a:t>
            </a:r>
            <a:r>
              <a:rPr dirty="0"/>
              <a:t>TEŞEKKÜRLER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7539" y="109728"/>
            <a:ext cx="6957059" cy="670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94628" y="3416554"/>
            <a:ext cx="1724660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Century Gothic"/>
                <a:cs typeface="Century Gothic"/>
              </a:rPr>
              <a:t>DİSİPLİN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6828" y="815466"/>
            <a:ext cx="1080770" cy="39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0180">
              <a:lnSpc>
                <a:spcPts val="1550"/>
              </a:lnSpc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SORUNU  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400" spc="1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400" spc="-1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400" spc="-15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400" spc="-1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98738" y="2688082"/>
            <a:ext cx="1070610" cy="399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535" marR="5080" indent="-204470">
              <a:lnSpc>
                <a:spcPts val="1550"/>
              </a:lnSpc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SEÇE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EKLER  SUNMA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4797" y="5697524"/>
            <a:ext cx="1189990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14"/>
              </a:lnSpc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BECERİ</a:t>
            </a:r>
            <a:endParaRPr sz="1400">
              <a:latin typeface="Century Gothic"/>
              <a:cs typeface="Century Gothic"/>
            </a:endParaRPr>
          </a:p>
          <a:p>
            <a:pPr algn="ctr">
              <a:lnSpc>
                <a:spcPts val="1614"/>
              </a:lnSpc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K</a:t>
            </a:r>
            <a:r>
              <a:rPr sz="1400" spc="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ZA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400" spc="-1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400" spc="-15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MA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2865" y="5697524"/>
            <a:ext cx="838835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14"/>
              </a:lnSpc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ROB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LEM</a:t>
            </a:r>
            <a:endParaRPr sz="1400">
              <a:latin typeface="Century Gothic"/>
              <a:cs typeface="Century Gothic"/>
            </a:endParaRPr>
          </a:p>
          <a:p>
            <a:pPr marL="1270" algn="ctr">
              <a:lnSpc>
                <a:spcPts val="1614"/>
              </a:lnSpc>
            </a:pP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ÇÖZME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5397" y="2629408"/>
            <a:ext cx="1026160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indent="-27940">
              <a:lnSpc>
                <a:spcPct val="100000"/>
              </a:lnSpc>
            </a:pP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ON</a:t>
            </a:r>
            <a:r>
              <a:rPr sz="1400" spc="-25" dirty="0">
                <a:solidFill>
                  <a:srgbClr val="FFFFFF"/>
                </a:solidFill>
                <a:latin typeface="Century Gothic"/>
                <a:cs typeface="Century Gothic"/>
              </a:rPr>
              <a:t>U</a:t>
            </a:r>
            <a:r>
              <a:rPr sz="1400" spc="5" dirty="0">
                <a:solidFill>
                  <a:srgbClr val="FFFFFF"/>
                </a:solidFill>
                <a:latin typeface="Century Gothic"/>
                <a:cs typeface="Century Gothic"/>
              </a:rPr>
              <a:t>Ç</a:t>
            </a:r>
            <a:r>
              <a:rPr sz="1400" spc="-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400" spc="1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RI</a:t>
            </a:r>
            <a:endParaRPr sz="1400">
              <a:latin typeface="Century Gothic"/>
              <a:cs typeface="Century Gothic"/>
            </a:endParaRPr>
          </a:p>
          <a:p>
            <a:pPr marL="40005">
              <a:lnSpc>
                <a:spcPct val="100000"/>
              </a:lnSpc>
              <a:spcBef>
                <a:spcPts val="470"/>
              </a:spcBef>
            </a:pPr>
            <a:r>
              <a:rPr sz="1400" dirty="0">
                <a:solidFill>
                  <a:srgbClr val="FFFFFF"/>
                </a:solidFill>
                <a:latin typeface="Century Gothic"/>
                <a:cs typeface="Century Gothic"/>
              </a:rPr>
              <a:t>KULLANMA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DİSİPLİN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9190" cy="2858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çözme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becerilerini öğrencilere öğretmek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için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çocuklara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öncelikle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 ortaya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çıktığında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sakin olmalarını öğretmek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 üzerinde  odaklanmalarını sağlamak</a:t>
            </a:r>
            <a:r>
              <a:rPr sz="1800" spc="-1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gerekir.</a:t>
            </a:r>
            <a:endParaRPr sz="1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Daha sonra çocuklara anlatmak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istediklerini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anlatma fırsatı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vermektir.</a:t>
            </a:r>
            <a:endParaRPr sz="1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Son 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olarak   yetişkinler   çocukların   açıklamalarından   problemi</a:t>
            </a:r>
            <a:r>
              <a:rPr sz="1800" spc="4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tanımlayarak</a:t>
            </a:r>
            <a:endParaRPr sz="1800">
              <a:latin typeface="Century Gothic"/>
              <a:cs typeface="Century Gothic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çocukların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uzlaşmalarını</a:t>
            </a:r>
            <a:r>
              <a:rPr sz="1800" spc="-6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sağlamalıdır.</a:t>
            </a:r>
            <a:endParaRPr sz="1800">
              <a:latin typeface="Century Gothic"/>
              <a:cs typeface="Century Gothic"/>
            </a:endParaRPr>
          </a:p>
          <a:p>
            <a:pPr marL="12700" marR="6985" algn="just">
              <a:lnSpc>
                <a:spcPct val="100000"/>
              </a:lnSpc>
              <a:spcBef>
                <a:spcPts val="1005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Problem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çözme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teknikleri yoluyla,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çocuklar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kendi duygularına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diğerlerinin 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duygularına değer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vermeyi, şiddet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olmadan çatışmaları çözümlemeyi  öğreneceklerdir.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4360">
              <a:lnSpc>
                <a:spcPct val="100000"/>
              </a:lnSpc>
            </a:pPr>
            <a:r>
              <a:rPr dirty="0"/>
              <a:t>İSTENMEYEN</a:t>
            </a:r>
            <a:r>
              <a:rPr spc="-110" dirty="0"/>
              <a:t> </a:t>
            </a:r>
            <a:r>
              <a:rPr dirty="0"/>
              <a:t>DAVRANIŞ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75383"/>
            <a:ext cx="8757920" cy="2456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İstenmeyen Davranış</a:t>
            </a:r>
            <a:r>
              <a:rPr sz="1800" b="1" spc="-1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entury Gothic"/>
                <a:cs typeface="Century Gothic"/>
              </a:rPr>
              <a:t>Tanımı:</a:t>
            </a:r>
            <a:endParaRPr sz="1800">
              <a:latin typeface="Century Gothic"/>
              <a:cs typeface="Century Gothic"/>
            </a:endParaRPr>
          </a:p>
          <a:p>
            <a:pPr marL="12700" marR="6350" indent="1118235" algn="just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Okulda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sınıfta, eğitsel çabalara </a:t>
            </a:r>
            <a:r>
              <a:rPr sz="1800" spc="-10" dirty="0">
                <a:solidFill>
                  <a:srgbClr val="404040"/>
                </a:solidFill>
                <a:latin typeface="Century Gothic"/>
                <a:cs typeface="Century Gothic"/>
              </a:rPr>
              <a:t>engel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olan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davranışların tümü  </a:t>
            </a:r>
            <a:r>
              <a:rPr sz="1800" b="1" dirty="0">
                <a:solidFill>
                  <a:srgbClr val="A42F0F"/>
                </a:solidFill>
                <a:latin typeface="Century Gothic"/>
                <a:cs typeface="Century Gothic"/>
              </a:rPr>
              <a:t>istenmeyen davranış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olarak nitelendirilir.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Dersin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akışını bozan, hedef  davranışlara ulaşmayı zorlaştıran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veya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engelleyen her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istenmeyen 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davranıştır.</a:t>
            </a:r>
            <a:endParaRPr sz="1800">
              <a:latin typeface="Century Gothic"/>
              <a:cs typeface="Century Gothic"/>
            </a:endParaRPr>
          </a:p>
          <a:p>
            <a:pPr marL="12700" marR="5080" indent="457200" algn="just">
              <a:lnSpc>
                <a:spcPct val="100000"/>
              </a:lnSpc>
              <a:spcBef>
                <a:spcPts val="994"/>
              </a:spcBef>
            </a:pP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Bir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başka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tanıma göre,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sınıfta istenmeyen davranış;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öğrencilerin,  öğretmenlerin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ortak haklarını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istismar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ihmal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eden,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eğitimsel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amaç, plan  </a:t>
            </a:r>
            <a:r>
              <a:rPr sz="1800" spc="10" dirty="0">
                <a:solidFill>
                  <a:srgbClr val="404040"/>
                </a:solidFill>
                <a:latin typeface="Century Gothic"/>
                <a:cs typeface="Century Gothic"/>
              </a:rPr>
              <a:t>ve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etkinlikleri olumsuz </a:t>
            </a:r>
            <a:r>
              <a:rPr sz="1800" spc="-5" dirty="0">
                <a:solidFill>
                  <a:srgbClr val="404040"/>
                </a:solidFill>
                <a:latin typeface="Century Gothic"/>
                <a:cs typeface="Century Gothic"/>
              </a:rPr>
              <a:t>etkileyen, engelleyen</a:t>
            </a:r>
            <a:r>
              <a:rPr sz="1800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404040"/>
                </a:solidFill>
                <a:latin typeface="Century Gothic"/>
                <a:cs typeface="Century Gothic"/>
              </a:rPr>
              <a:t>davranışlardır.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4265</Words>
  <Application>Microsoft Office PowerPoint</Application>
  <PresentationFormat>Özel</PresentationFormat>
  <Paragraphs>468</Paragraphs>
  <Slides>60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1" baseType="lpstr">
      <vt:lpstr>Office Theme</vt:lpstr>
      <vt:lpstr>Slayt 1</vt:lpstr>
      <vt:lpstr>DİSİPLİN</vt:lpstr>
      <vt:lpstr>DİSİPLİN</vt:lpstr>
      <vt:lpstr>DİSİPLİN</vt:lpstr>
      <vt:lpstr>DİSİPLİN</vt:lpstr>
      <vt:lpstr>DİSİPLİN</vt:lpstr>
      <vt:lpstr>Slayt 7</vt:lpstr>
      <vt:lpstr>DİSİPLİN</vt:lpstr>
      <vt:lpstr>İSTENMEYEN DAVRANIŞ</vt:lpstr>
      <vt:lpstr>İSTENMEYEN DAVRANIŞ</vt:lpstr>
      <vt:lpstr>İSTENMEYEN DAVRANIŞLAR NELERDİR ?</vt:lpstr>
      <vt:lpstr>İSTENMEYEN DAVRANIŞLARA NEDENLERİ</vt:lpstr>
      <vt:lpstr>İSTENMEYEN DAVRANIŞLARA NEDENLERİ</vt:lpstr>
      <vt:lpstr>İSTENMEYEN DAVRANIŞLARA NEDENLERİ</vt:lpstr>
      <vt:lpstr>İSTENMEYEN DAVRANIŞ</vt:lpstr>
      <vt:lpstr>İSTENMEYEN DAVRANIŞ</vt:lpstr>
      <vt:lpstr>İSTENMEYEN DAVRANIŞ</vt:lpstr>
      <vt:lpstr>İSTENMEYEN DAVRANIŞ</vt:lpstr>
      <vt:lpstr>İSTENMEYEN DAVRANIŞ</vt:lpstr>
      <vt:lpstr>İSTENMEYEN DAVRANIŞ</vt:lpstr>
      <vt:lpstr>İSTENMEYEN DAVRANIŞ</vt:lpstr>
      <vt:lpstr>ÖĞRETMEN DAVRANIŞLARI VE NEDEN  OLDUĞU OLASI İSTENMEYEN ÖĞRENCİ  DAVRANIŞLARI</vt:lpstr>
      <vt:lpstr>Slayt 23</vt:lpstr>
      <vt:lpstr>Slayt 24</vt:lpstr>
      <vt:lpstr>Slayt 25</vt:lpstr>
      <vt:lpstr>ÖĞRENCİ DAVRANIŞLARI</vt:lpstr>
      <vt:lpstr>ÖĞRENCİ DAVRANIŞLARI</vt:lpstr>
      <vt:lpstr>ÖĞRENCİ DAVRANIŞLARI</vt:lpstr>
      <vt:lpstr>ÖĞRENCİ DAVRANIŞLARI</vt:lpstr>
      <vt:lpstr>ÖĞRENCİ DAVRANIŞLARI</vt:lpstr>
      <vt:lpstr>İSTENMEYEN DAVRANIŞLARI SERGİLEYEN ÖĞRENCİLERDE KİŞİLİK ÖZELLİKLERİ</vt:lpstr>
      <vt:lpstr>İSTENMEYEN DAVRANIŞLARI SERGİLEYEN ÖĞRENCİLERDE KİŞİLİK ÖZELLİKLERİ</vt:lpstr>
      <vt:lpstr>İstenmeyen Davranışı Önlemede Kullanılabilecek Stratejiler-Etkinlikler:</vt:lpstr>
      <vt:lpstr>İstenmeyen Davranışı Önlemede Kullanılabilecek Stratejiler-Etkinlikler:</vt:lpstr>
      <vt:lpstr>İstenmeyen Davranışı Önlemede Kullanılabilecek Stratejiler-Etkinlikler:</vt:lpstr>
      <vt:lpstr>İstenmeyen Davranışı Önlemede Kullanılabilecek Stratejiler-Etkinlikler:</vt:lpstr>
      <vt:lpstr>İstenmeyen Davranışı Önlemede Kullanılabilecek Stratejiler-Etkinlikler:</vt:lpstr>
      <vt:lpstr>İstenmeyen Davranışı Önlemede Kullanılabilecek Stratejiler-Etkinlikler:</vt:lpstr>
      <vt:lpstr>İstenmeyen Davranışı Önlemede Kullanılabilecek Stratejiler-Etkinlikler:</vt:lpstr>
      <vt:lpstr>POZİTİF DİSİPLİN</vt:lpstr>
      <vt:lpstr>POZİTİF DİSİPLİN</vt:lpstr>
      <vt:lpstr>POZİTİF DİSİPLİN</vt:lpstr>
      <vt:lpstr>POZİTİF DİSİPLİN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Pozitif Disiplin Stratejileri</vt:lpstr>
      <vt:lpstr>SINIFTA DİSİPLİNİ SAĞLAMA VE İSTENMEYEN DAVRANIŞLARIN ÖNLENMESİNE İLİŞKİN BAZI ÖNERİLER</vt:lpstr>
      <vt:lpstr>KAYNAKÇA</vt:lpstr>
      <vt:lpstr>KATILIMINIZ İÇİN 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DİSİPLİNSİZ ÖĞRENCİLERE YÖNELİK YAKLAŞIMLAR</dc:title>
  <dc:creator>LENOVO</dc:creator>
  <cp:lastModifiedBy>BETA BİLGİSAYAR</cp:lastModifiedBy>
  <cp:revision>2</cp:revision>
  <dcterms:created xsi:type="dcterms:W3CDTF">2017-01-13T12:13:49Z</dcterms:created>
  <dcterms:modified xsi:type="dcterms:W3CDTF">2017-01-13T12:16:21Z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2017-01-13T00:00:00Z</vt:filetime>
  </property>
</Properties>
</file>