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7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8906-DB62-4A40-949E-F4A8C374212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C3CF-A807-4271-B311-A20422BC356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E7AB1C-452F-4F77-BF0B-0842195DFC1E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020-6AE5-4504-A625-9EB754E6BAD5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9FBB-29B2-4724-B858-D88C042BC4AF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405AB7-0545-4E2F-9EFC-B9AD1BD953DD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5A79C3-440E-4068-8480-31082FA23AE0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427-2B31-47FA-8EA7-58908B63D6A7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E4D-1FD9-4499-881C-12B1158A6CB1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4B009-DD4D-41D5-8ECF-EB2C5AD49C2D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9E82-7EC1-4C52-84B2-4F8C3B63EF71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755311-EEDB-481C-BC1B-E5617BD92626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34D0BB-03A8-4FE0-AE2F-CA86019E0BFA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FCB2E9-4FDF-4940-9C28-99D9C1CD82D5}" type="datetime1">
              <a:rPr lang="tr-TR" smtClean="0"/>
              <a:pPr/>
              <a:t>13.01.2017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BF1B49-C27B-4ACA-98DE-985C9AE3D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427984" y="1484784"/>
            <a:ext cx="4392488" cy="4968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tr-TR" sz="4800" dirty="0">
                <a:latin typeface="Cambria" pitchFamily="18" charset="0"/>
              </a:rPr>
              <a:t>“</a:t>
            </a:r>
            <a:r>
              <a:rPr lang="tr-TR" sz="1900" i="1" dirty="0">
                <a:latin typeface="Cambria" pitchFamily="18" charset="0"/>
              </a:rPr>
              <a:t>BANA BİR PROBLEM VE  1 SAAT SÜRE </a:t>
            </a:r>
          </a:p>
          <a:p>
            <a:pPr>
              <a:lnSpc>
                <a:spcPct val="80000"/>
              </a:lnSpc>
            </a:pPr>
            <a:endParaRPr lang="tr-TR" sz="1900" i="1" dirty="0">
              <a:latin typeface="Cambr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1900" i="1" dirty="0">
                <a:latin typeface="Cambria" pitchFamily="18" charset="0"/>
              </a:rPr>
              <a:t>VERİLSE ,BU SÜRENİN </a:t>
            </a:r>
          </a:p>
          <a:p>
            <a:pPr>
              <a:lnSpc>
                <a:spcPct val="80000"/>
              </a:lnSpc>
            </a:pPr>
            <a:endParaRPr lang="tr-TR" sz="1900" i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1900" i="1" dirty="0">
                <a:solidFill>
                  <a:srgbClr val="FF0000"/>
                </a:solidFill>
                <a:latin typeface="Cambria" pitchFamily="18" charset="0"/>
              </a:rPr>
              <a:t>45 DAKİKASINI</a:t>
            </a:r>
            <a:r>
              <a:rPr lang="tr-TR" sz="1900" i="1" dirty="0">
                <a:latin typeface="Cambria" pitchFamily="18" charset="0"/>
              </a:rPr>
              <a:t>  </a:t>
            </a:r>
            <a:r>
              <a:rPr lang="tr-TR" sz="1900" i="1" dirty="0">
                <a:solidFill>
                  <a:srgbClr val="FF0000"/>
                </a:solidFill>
                <a:latin typeface="Cambria" pitchFamily="18" charset="0"/>
              </a:rPr>
              <a:t>PROBLEMİ ANLAMAYA,</a:t>
            </a:r>
          </a:p>
          <a:p>
            <a:pPr>
              <a:lnSpc>
                <a:spcPct val="80000"/>
              </a:lnSpc>
            </a:pPr>
            <a:endParaRPr lang="tr-TR" sz="1900" i="1" dirty="0">
              <a:latin typeface="Cambr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1900" i="1" dirty="0">
                <a:latin typeface="Cambria" pitchFamily="18" charset="0"/>
              </a:rPr>
              <a:t> </a:t>
            </a:r>
            <a:r>
              <a:rPr lang="tr-TR" sz="1900" i="1" dirty="0">
                <a:solidFill>
                  <a:srgbClr val="FF0000"/>
                </a:solidFill>
                <a:latin typeface="Cambria" pitchFamily="18" charset="0"/>
              </a:rPr>
              <a:t>10 DAKİKASINI ÇÖZÜM YOLLARI ÜRETMEYE, </a:t>
            </a:r>
          </a:p>
          <a:p>
            <a:pPr>
              <a:lnSpc>
                <a:spcPct val="80000"/>
              </a:lnSpc>
              <a:buNone/>
            </a:pPr>
            <a:endParaRPr lang="tr-TR" sz="1900" i="1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1900" i="1" dirty="0" smtClean="0">
                <a:solidFill>
                  <a:srgbClr val="FF0000"/>
                </a:solidFill>
                <a:latin typeface="Cambria" pitchFamily="18" charset="0"/>
              </a:rPr>
              <a:t>5 </a:t>
            </a:r>
            <a:r>
              <a:rPr lang="tr-TR" sz="1900" i="1" dirty="0">
                <a:solidFill>
                  <a:srgbClr val="FF0000"/>
                </a:solidFill>
                <a:latin typeface="Cambria" pitchFamily="18" charset="0"/>
              </a:rPr>
              <a:t>DAKİKASINI ÇÖZMEYE </a:t>
            </a:r>
            <a:r>
              <a:rPr lang="tr-TR" sz="1900" i="1" dirty="0">
                <a:latin typeface="Cambria" pitchFamily="18" charset="0"/>
              </a:rPr>
              <a:t>AYIRIRIM.</a:t>
            </a:r>
            <a:r>
              <a:rPr lang="tr-TR" sz="1900" i="1" dirty="0">
                <a:solidFill>
                  <a:srgbClr val="FF0000"/>
                </a:solidFill>
                <a:latin typeface="Cambria" pitchFamily="18" charset="0"/>
              </a:rPr>
              <a:t>” </a:t>
            </a:r>
          </a:p>
          <a:p>
            <a:pPr>
              <a:lnSpc>
                <a:spcPct val="80000"/>
              </a:lnSpc>
            </a:pPr>
            <a:endParaRPr lang="tr-TR" sz="1900" i="1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tr-TR" sz="1900" i="1" dirty="0">
              <a:latin typeface="Cambri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1900" i="1" dirty="0" smtClean="0">
                <a:latin typeface="Cambria" pitchFamily="18" charset="0"/>
              </a:rPr>
              <a:t>                                             EINSTEIN </a:t>
            </a:r>
            <a:endParaRPr lang="tr-TR" sz="1900" i="1" dirty="0">
              <a:latin typeface="Cambria" pitchFamily="18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6" name="5 Resim" descr="IMG_3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02240"/>
            <a:ext cx="3888432" cy="362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Sorulara önyargılı yaklaşmayın. “Bu soru zor ben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yapamam; bu soru kolay cevap A şıkkı!” gibi zaman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kazanmaya yönelik aceleci davranışlar kazanmak yerine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kaybettirebilir.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</a:rPr>
              <a:t>Turlu soru çözme yöntemi, testteki her soruyu incelemenize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yardımcı olur. Cevaplandırılmayan soruları soru kitapçığında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bir işaret veya bir simgeyle simgelendirmek o soruların ikinci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turda daha kolay bulunmasını sağlar.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</a:rPr>
              <a:t> Hatalı okuma davranışları da önemli sıkıntılar yasamanıza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neden olabilir. Olumsuz bir ifadeyi olumlu olarak okumak,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soruyu veya cevabi hatalı düşünmenize sebebiyet verebilir.</a:t>
            </a:r>
            <a:endParaRPr lang="tr-TR" sz="24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424656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DENEME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SINAVLARINI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ÖNEMSEYİN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VE ZAMAN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AYIRIN</a:t>
            </a:r>
            <a:endParaRPr lang="tr-TR" sz="4000" b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464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424936" cy="5069160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İnsan psikolojisi soru içindeki ifadeleri olumlu yönde algılamaya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eğilimlidir. Bu nedenle soru formlarında altı çizili veya kalın yazı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karakterli ifadeleri daha dikkatli okumalısınız.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 Soru kökünün veya soru metninin uzun olusu sizin için daha fazla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ipucu anlamına gelir. Bu sebeple uzun metinli sorular daha kolay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çözülebilen sorular olarak algılanmalıdır.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Paragraf tipli sorularda genellikle paragraftan önce soru kökünün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okunması paragrafın ikinci defa okunması mecburiyetini önler. Soru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kökünü okuyan zihin, soruyu zihni hazırlıkla okuma eğiliminde olur.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YGS-LYS bütün soruları cevaplama mecburiyeti olan bir sınav değildir.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Biliyorsanız elbette cevaplandırmanızda mahsur yoktur. Ancak cevabı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konusunda tereddüt ettiğiniz soruları gelişigüzel cevaplandırmak fayda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değil, zarar verir. Unutmayın ki her soru, her net önemlidir. Bir soru sizi en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Az 20.000 kişinin üstüne de çıkarabilir, altına da düşürebilir.</a:t>
            </a:r>
          </a:p>
          <a:p>
            <a:pPr>
              <a:buFont typeface="Wingdings" pitchFamily="2" charset="2"/>
              <a:buChar char="q"/>
            </a:pPr>
            <a:r>
              <a:rPr lang="tr-TR" sz="2000" dirty="0" smtClean="0">
                <a:latin typeface="Cambria" pitchFamily="18" charset="0"/>
              </a:rPr>
              <a:t>Cevap şıklarından sorunun çözümüne gitmek de test tekniğinde önemli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bir yoldur. Yüzde yüz emin olmadığınız sorularda şıkları eleyerek doğru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cevaba yaklaşabilirsiniz. Cevap şıklarını </a:t>
            </a:r>
            <a:r>
              <a:rPr lang="nn-NO" sz="2000" dirty="0" smtClean="0">
                <a:latin typeface="Cambria" pitchFamily="18" charset="0"/>
              </a:rPr>
              <a:t>elerken eğer 2 şıkka</a:t>
            </a:r>
            <a:endParaRPr lang="tr-TR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nn-NO" sz="2000" dirty="0" smtClean="0">
                <a:latin typeface="Cambria" pitchFamily="18" charset="0"/>
              </a:rPr>
              <a:t>indirebilmişseniz bunlardan birisini</a:t>
            </a:r>
            <a:r>
              <a:rPr lang="tr-TR" sz="2000" dirty="0" smtClean="0">
                <a:latin typeface="Cambria" pitchFamily="18" charset="0"/>
              </a:rPr>
              <a:t> seçmenizde mahsur yoktur. Ancak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ikiden fazla şık cevap olabilecek nitelikteyse bu soruyu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cevaplandırmamanız, en azından sınavın sonlarına doğru soruya dönmek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üzere bos bırakmanız daha uygun olacaktır.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557338"/>
            <a:ext cx="3851275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DENEME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SINAVLARINI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GERÇEK SINAVIN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BİR PROVASI GİBİ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GÖRÜN</a:t>
            </a:r>
            <a:endParaRPr lang="tr-TR" sz="3200" b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9"/>
            <a:ext cx="462800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Test çözerken sorunun doğru cevabini bulmak kadar önemli olan bir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diğer olay da cevap olmayacak şıkların tespitinin yapılmasıdır.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Böylece çözüm alternatiflerini daha netleştirir ve doğru şıkka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ulaşabilme hızınızı daha da arttırabilirsiniz.</a:t>
            </a:r>
          </a:p>
          <a:p>
            <a:pPr>
              <a:buFont typeface="Wingdings" pitchFamily="2" charset="2"/>
              <a:buChar char="q"/>
            </a:pPr>
            <a:r>
              <a:rPr lang="tr-TR" sz="2100" dirty="0" smtClean="0">
                <a:latin typeface="Cambria" pitchFamily="18" charset="0"/>
              </a:rPr>
              <a:t>YGS-LYS tipi sınavlarda hem psikolojik gerilimi yüksek olan hem de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içerik zenginliği bulunan sınavlardır. Bu sınavlarda test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çözümünü sekteye uğratan en önemli unsurlardan birisi, sınav 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kaygısı ve bu yüksek kaygı seviyesinin soruları anlamayı ve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problemleri çözmeyi zorlaştırmasıdır. Test çözümü esnasında testte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yer alan konuların dışında düşünme süreçleri konsantrasyonu bozar.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Bu sebeple hangi testi çözüyorsanız, zihni yorgunluğunuz da o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konunun sınırları içinde olması gerekir.</a:t>
            </a:r>
            <a:endParaRPr lang="tr-TR" sz="21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Her derse ait test içeriği o dersin özelliklerini taşır.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Bu yüzden her ders için ayni test çözme mantığını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kullanmak hatadır. Her test için farklı test çözme mantığı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geliştirmeniz test tekniğinizin gelişmesine yardim eder.</a:t>
            </a:r>
          </a:p>
          <a:p>
            <a:pPr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</a:rPr>
              <a:t>Cevap şıklarında cevaba benzeyecek bazen iki, bazen</a:t>
            </a:r>
          </a:p>
          <a:p>
            <a:pPr>
              <a:buNone/>
            </a:pPr>
            <a:r>
              <a:rPr lang="sv-SE" sz="2600" dirty="0" smtClean="0">
                <a:latin typeface="Cambria" pitchFamily="18" charset="0"/>
              </a:rPr>
              <a:t>de üç </a:t>
            </a:r>
            <a:r>
              <a:rPr lang="tr-TR" sz="2600" dirty="0" err="1" smtClean="0">
                <a:latin typeface="Cambria" pitchFamily="18" charset="0"/>
              </a:rPr>
              <a:t>şı</a:t>
            </a:r>
            <a:r>
              <a:rPr lang="sv-SE" sz="2600" dirty="0" smtClean="0">
                <a:latin typeface="Cambria" pitchFamily="18" charset="0"/>
              </a:rPr>
              <a:t>k bulunabilir. Bunlara çeldirici adi verilir.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Çeldiriciler ilk basta cevap gibi görünebilir ama ufak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bir zihni egzersizle doğru cevabi bulmanız mümkündür.</a:t>
            </a:r>
          </a:p>
          <a:p>
            <a:pPr>
              <a:buNone/>
            </a:pPr>
            <a:r>
              <a:rPr lang="tr-TR" sz="2600" dirty="0" smtClean="0">
                <a:latin typeface="Cambria" pitchFamily="18" charset="0"/>
              </a:rPr>
              <a:t>Bu tip sorularda cevap genellikle soru metninde saklıdır.</a:t>
            </a:r>
            <a:endParaRPr lang="tr-TR" sz="26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50403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39552" y="508518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Cambria" pitchFamily="18" charset="0"/>
              </a:rPr>
              <a:t>KENDİMİZE GÜVENELİM, GÜVENİMİZİ</a:t>
            </a:r>
          </a:p>
          <a:p>
            <a:pPr algn="ctr"/>
            <a:r>
              <a:rPr lang="tr-TR" sz="3200" b="1" dirty="0">
                <a:latin typeface="Cambria" pitchFamily="18" charset="0"/>
              </a:rPr>
              <a:t>DENEMELERLE TAZELEYELİM.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Test çözümünde kodlama da önemlidir. Soruyu kitapçık üzerinde çözmüş olmak o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soruyla isinizin bittiği anlamına gelmez. Soruyu doğru çözmek kadar optik forma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doğru kodlamak da önemlidir. Kodlama her sorudan sonra yapılmalıdır. Bu asla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bir zaman kaybı değildir. Çünkü kodlama için geçen süre bir ölçüde dinlenme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sürenizdir. Bu zaman dilimi içinde bir soruyla olan zihni bağınızı koparır, başka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soruya geçmek için zamanın geldiğini düşünürsünüz. Bu bilinçdışı bir faaliyettir.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Ayrıca sınavın ilerleyen diliminde bos cevap kağıdı görmek yerine dolu cevap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kağıdı görmek kendinize güven duymanıza yardim eder. Zaman kazanacağım diye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kodlamayı sona bırakmak sınav sonrası yorgunluk ve dikkat dağınıklığının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fazlalığı nedeniyle hatalı veya eksik kodlama riskini arttırır, kaydırma yapmanıza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yol açabilir. Her yıl % 0,5 adayın kaydırma hataları nedeniyle mağdur olduğunu</a:t>
            </a:r>
          </a:p>
          <a:p>
            <a:pPr>
              <a:buNone/>
            </a:pPr>
            <a:r>
              <a:rPr lang="tr-TR" sz="1900" dirty="0" smtClean="0">
                <a:latin typeface="Cambria" pitchFamily="18" charset="0"/>
              </a:rPr>
              <a:t>unutmayınız</a:t>
            </a:r>
            <a:endParaRPr lang="tr-TR" sz="19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Testi iyi çözmek için sadece doğruları bilmek yeterli değildir.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Verilen zaman dilimi içinde bu doğruları bulmanız gereklidir.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Bu nedenle her bir soruya ne kadar zaman harcanması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gerektiği bastan planlanmalıdır.</a:t>
            </a:r>
          </a:p>
          <a:p>
            <a:pPr>
              <a:buFont typeface="Wingdings" pitchFamily="2" charset="2"/>
              <a:buChar char="q"/>
            </a:pPr>
            <a:r>
              <a:rPr lang="de-DE" sz="2400" dirty="0" err="1" smtClean="0">
                <a:latin typeface="Cambria" pitchFamily="18" charset="0"/>
              </a:rPr>
              <a:t>Çok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sorulu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testlerde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turlu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soru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çözme</a:t>
            </a:r>
            <a:r>
              <a:rPr lang="de-DE" sz="2400" dirty="0" smtClean="0">
                <a:latin typeface="Cambria" pitchFamily="18" charset="0"/>
              </a:rPr>
              <a:t> </a:t>
            </a:r>
            <a:r>
              <a:rPr lang="de-DE" sz="2400" dirty="0" err="1" smtClean="0">
                <a:latin typeface="Cambria" pitchFamily="18" charset="0"/>
              </a:rPr>
              <a:t>yöntemi</a:t>
            </a:r>
            <a:r>
              <a:rPr lang="de-DE" sz="2400" dirty="0" smtClean="0">
                <a:latin typeface="Cambria" pitchFamily="18" charset="0"/>
              </a:rPr>
              <a:t>, </a:t>
            </a:r>
            <a:r>
              <a:rPr lang="de-DE" sz="2400" dirty="0" err="1" smtClean="0">
                <a:latin typeface="Cambria" pitchFamily="18" charset="0"/>
              </a:rPr>
              <a:t>bilinen</a:t>
            </a:r>
            <a:endParaRPr lang="de-DE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soruların çözümünü hızlandırır. Bilinmeyen sorularla zaman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kaybını önler. Ayni zamanda zorluk derecesi yüksek sorulara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bakmayı ve bu sorular için daha fazla zaman kullanmasını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sağlar.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</a:rPr>
              <a:t> Zaman kazanmak için soru metni ve kökünü okumadan</a:t>
            </a:r>
          </a:p>
          <a:p>
            <a:pPr>
              <a:buNone/>
            </a:pPr>
            <a:r>
              <a:rPr lang="tr-TR" sz="2400" dirty="0" smtClean="0">
                <a:latin typeface="Cambria" pitchFamily="18" charset="0"/>
              </a:rPr>
              <a:t>cevap şıklarına koşmak sizi yanılgılara düşürebilir.</a:t>
            </a:r>
            <a:endParaRPr lang="tr-TR" sz="24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9144" y="1988840"/>
            <a:ext cx="7704856" cy="2808312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br>
              <a:rPr lang="tr-TR" b="1" dirty="0" smtClean="0">
                <a:latin typeface="Cambria" pitchFamily="18" charset="0"/>
              </a:rPr>
            </a:br>
            <a:r>
              <a:rPr lang="tr-TR" b="1" dirty="0" smtClean="0">
                <a:latin typeface="Cambria" pitchFamily="18" charset="0"/>
              </a:rPr>
              <a:t>VE SINAV ANI STRATEJİLERİ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1B49-C27B-4ACA-98DE-985C9AE3D44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381476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SORULARA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DEĞİŞİK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AÇILARDAN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BAKMAYA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ÇALIŞIN.</a:t>
            </a:r>
            <a:endParaRPr lang="tr-TR" sz="4000" b="1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2484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96944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Soruları okurken hızınızı kesecek davranışlar olabilir. Mesela sesli okuma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alışkanlığı, dudak kıpırdatarak okumaya çalışmak, okunan her ifadenin altını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çizmek gibi. Hızlı okuma teknikleri kullanılmalı ve sınav öncesi okuma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egzersizleriyle okuma hızınızı arttırmalısınız. Soru cümlesini ve metni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Okurken kelimeleri tek tek okuma yerine gruplandırarak okuyun. Hızlı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okuma hem anlamayı kolaylaştırır hem de daha az yorulmanızı sağlar. Bir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diğer faydası da dikkatimizi daha çok toplamamıza yarar.</a:t>
            </a:r>
          </a:p>
          <a:p>
            <a:pPr>
              <a:buFont typeface="Wingdings" pitchFamily="2" charset="2"/>
              <a:buChar char="q"/>
            </a:pPr>
            <a:r>
              <a:rPr lang="tr-TR" sz="2000" dirty="0" smtClean="0">
                <a:latin typeface="Cambria" pitchFamily="18" charset="0"/>
              </a:rPr>
              <a:t>Sınavda zaman kullanımını en fazla zora sokan bildiklerimizi ve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bilmediklerimiz değil, biraz bildiğimiz ya da tereddüt ettiğimiz sorulardır. Bu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yüzden soruyla inatlaşmak, “bu soruyu çözmezsem ölürüm!” mantığı testin</a:t>
            </a:r>
          </a:p>
          <a:p>
            <a:pPr>
              <a:buNone/>
            </a:pPr>
            <a:r>
              <a:rPr lang="tr-TR" sz="2000" dirty="0" smtClean="0">
                <a:latin typeface="Cambria" pitchFamily="18" charset="0"/>
              </a:rPr>
              <a:t>sonunda hüsrana uğrama riskini artırabilir.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Soru içinde geçen ipuçlarından faydalanmayı bilin. Bunlar altı çizili,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koyu puntoyla yazılmış, tırnak içinde, değildir, olmaz, her zaman,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hiçbir zaman, bütün, zaman zaman, yoktur, vardır, birbirinden farklı,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birbirine benzer, eşdeğer, birden fazla, ayrı ayrı, iç içe, yan yana,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ikisi bir arada, ana düşünce, yan düşünce, benzer düşünce, asla,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genellikle, çoğu, vb. ipuçlarıdır.</a:t>
            </a:r>
          </a:p>
          <a:p>
            <a:pPr>
              <a:buFont typeface="Wingdings" pitchFamily="2" charset="2"/>
              <a:buChar char="q"/>
            </a:pPr>
            <a:r>
              <a:rPr lang="tr-TR" sz="2100" dirty="0" smtClean="0">
                <a:latin typeface="Cambria" pitchFamily="18" charset="0"/>
              </a:rPr>
              <a:t> Soruları okurken mutlaka kursun kalem kullanın ve önemli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İpuçlarının altını çizin.</a:t>
            </a:r>
          </a:p>
          <a:p>
            <a:pPr>
              <a:buFont typeface="Wingdings" pitchFamily="2" charset="2"/>
              <a:buChar char="q"/>
            </a:pPr>
            <a:r>
              <a:rPr lang="tr-TR" sz="2100" dirty="0" smtClean="0">
                <a:latin typeface="Cambria" pitchFamily="18" charset="0"/>
              </a:rPr>
              <a:t>Öncelikle soru cümlesini okuyarak ne isteniyorsa altını çizin ve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aklınızdan geçirin. Sonra metin kısmını okuyarak soruda sizden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istenen kelimelerin altını çizin. Daha sonra şıkları elemeye başlayın.</a:t>
            </a:r>
            <a:endParaRPr lang="tr-TR" sz="21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773238"/>
            <a:ext cx="4537075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YAPABİLDİKLERİNİZİ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BİLİN HER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DENEMEDEN DERS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ÇIKARIN.</a:t>
            </a:r>
            <a:endParaRPr lang="tr-TR" sz="32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Uzun paragraf sorularını cevaplandırırken soru cümlesini okuduktan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sonra paragraftan bir cümle okuyarak şıkları eleme yöntemini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kullanarak ve bunu paragraf bitene kadar devam ettirerek de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çözebilirsiniz.</a:t>
            </a:r>
          </a:p>
          <a:p>
            <a:pPr>
              <a:buFont typeface="Wingdings" pitchFamily="2" charset="2"/>
              <a:buChar char="q"/>
            </a:pPr>
            <a:r>
              <a:rPr lang="tr-TR" sz="2100" dirty="0" smtClean="0">
                <a:latin typeface="Cambria" pitchFamily="18" charset="0"/>
              </a:rPr>
              <a:t> Her soru üzerinde mutlaka işlem yapın, sonuca ulaşamadığınız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zaman işlemi sondan başlayarak kontrol ediniz.</a:t>
            </a:r>
          </a:p>
          <a:p>
            <a:pPr>
              <a:buFont typeface="Wingdings" pitchFamily="2" charset="2"/>
              <a:buChar char="q"/>
            </a:pPr>
            <a:r>
              <a:rPr lang="tr-TR" sz="2100" dirty="0" smtClean="0">
                <a:latin typeface="Cambria" pitchFamily="18" charset="0"/>
              </a:rPr>
              <a:t> İki şık arasında kaldığınız zaman; öncelikle soru cümlesini tekrar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okuyun, sonra iki şıktan size en kuvvetli geleni okuyarak metne geçin.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Ulaşmak istediğiniz sonucu bulduğunuz zaman doğru cevap bu şıktır.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Eğer bulamadıysanız doğru cevap diğeridir. Hemen diğer seçeneği</a:t>
            </a:r>
          </a:p>
          <a:p>
            <a:pPr>
              <a:buNone/>
            </a:pPr>
            <a:r>
              <a:rPr lang="tr-TR" sz="2100" dirty="0" smtClean="0">
                <a:latin typeface="Cambria" pitchFamily="18" charset="0"/>
              </a:rPr>
              <a:t>işaretleyin.</a:t>
            </a:r>
            <a:endParaRPr lang="tr-TR" sz="21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Her test bölümü arasında mutlaka en az üç dakika verilmeli,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bu arada gözler dinlendirilmeli, vücut hareket ettirilmelidir.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Kan dolaşımı hızlandırılmalı, beynin ihtiyaç duyduğu enerji,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kan dolaşımı sayesinde verilmelidir.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 Çok soru çözün. Bir günde çözebileceğiniz soru sayısını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belirleyip her 15 günde bir soru sayısını arttırın. Böylece çok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sayıda soru çözüp, ÖSYM”nin yaptığı sınavlardaki soru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tiplerini yakalarsınız.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YGS- LYS ye kadar son 10-15 yılda çıkmış</a:t>
            </a:r>
          </a:p>
          <a:p>
            <a:pPr>
              <a:buNone/>
            </a:pPr>
            <a:r>
              <a:rPr lang="tr-TR" sz="2200" dirty="0" smtClean="0">
                <a:latin typeface="Cambria" pitchFamily="18" charset="0"/>
              </a:rPr>
              <a:t>soruların çözülmesi, sınav sorularına aşinalığınızı artıracaktır.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484313"/>
            <a:ext cx="417671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GEÇMİŞ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OLUMSUZLUKLARDAN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DERS ALIP, ONLARI BİR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KENARA İTELİM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HER SINAVDAN BİR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DERS ÇIKARALIM</a:t>
            </a:r>
            <a:endParaRPr lang="tr-TR" sz="2800" dirty="0"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752528" cy="604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Sınav saatine yakın kalkıp telaş-kaygı yaratmayın. Daha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da erken kalkıp besleyici; enerji verici bir kahvaltı yapın.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( hafif bir müzik dinleyerek yapılması rahatlatabilir )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Sınavda gerekli belgeleri, en az iki adet yumuşak uçlu</a:t>
            </a:r>
          </a:p>
          <a:p>
            <a:pPr>
              <a:buNone/>
            </a:pPr>
            <a:r>
              <a:rPr lang="nb-NO" b="1" dirty="0" smtClean="0">
                <a:latin typeface="Cambria" pitchFamily="18" charset="0"/>
              </a:rPr>
              <a:t>kursun kalemi, yumuşak kaliteli bir silgiyi ve bir kalem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tıraşı ( kullanılışını önceden deneyin ) alarak sınav yerine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30-45 </a:t>
            </a:r>
            <a:r>
              <a:rPr lang="tr-TR" b="1" dirty="0" err="1" smtClean="0">
                <a:latin typeface="Cambria" pitchFamily="18" charset="0"/>
              </a:rPr>
              <a:t>dk</a:t>
            </a:r>
            <a:r>
              <a:rPr lang="tr-TR" b="1" dirty="0" smtClean="0">
                <a:latin typeface="Cambria" pitchFamily="18" charset="0"/>
              </a:rPr>
              <a:t>. önce gidin. (Daha önce gitmeniz heyecanınızı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artırabilir)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ambria" pitchFamily="18" charset="0"/>
              </a:rPr>
              <a:t>Sınavı başaracağınızı kendinize telkin edin.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Bu sınava bir tek siz girmiyorsunuz. Orada var olan diğer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kişilerin durumu da sizinki gibidir.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 başlamadan önce, tuvalet, su gibi ihtiyaçlarınızı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karşılayın.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Görevlilerce sınavda yapılacak açıklamaları iyi bir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şekilde dinleyin, anlayamadığınız yerleri sorun.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Size verilecek olan cevap kağıdıyla ilgili kodlamaları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dikkatli ve eksiksiz olarak doldurun. Verilen cevap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kağıdının adınıza düzenlenip düzenlenmediğini,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kitapçık türünü ve TC Kimlik numarasının size ait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olup olmadığını kontrol edin (Değilse görevlileri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uyarın).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Size verilecek olan cevap kağıdının ilgili kısmını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imzalamayı unutmayın.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Soru kitapçığı üzerine, adınızı – soyadınızı, TC Kimlik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numaranızı ve sınav salon numarasını yazınız.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439261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Başarısız olmaktan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korkmayın.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Unutmayınız ki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korku başarıyı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artırmaktan çok</a:t>
            </a:r>
          </a:p>
          <a:p>
            <a:pPr>
              <a:buNone/>
            </a:pPr>
            <a:r>
              <a:rPr lang="tr-TR" sz="3200" b="1" dirty="0" smtClean="0">
                <a:latin typeface="Cambria" pitchFamily="18" charset="0"/>
              </a:rPr>
              <a:t>azaltır.</a:t>
            </a:r>
            <a:endParaRPr lang="tr-TR" sz="3200" dirty="0">
              <a:latin typeface="Cambria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Sınavdan ve başarısızlıktan</a:t>
            </a:r>
            <a:br>
              <a:rPr lang="tr-TR" dirty="0" smtClean="0"/>
            </a:br>
            <a:r>
              <a:rPr lang="tr-TR" dirty="0" smtClean="0"/>
              <a:t>korkmayın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5365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894440" cy="3024336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Cambria" pitchFamily="18" charset="0"/>
              </a:rPr>
              <a:t>ETKİLİ TEST ÇÖZME TEKNİKLERİ</a:t>
            </a:r>
            <a:br>
              <a:rPr lang="tr-TR" b="1" dirty="0">
                <a:latin typeface="Cambria" pitchFamily="18" charset="0"/>
              </a:rPr>
            </a:b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 kitapçığı üzerindeki açıklamaları okuyup,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sayfaların eksik olup olmadığını, kitapçık türünün ön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sayfada yazılı olan ile iç sayfalarda yazılı olanların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ayni olup olmadığını kontrol edin.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ambria" pitchFamily="18" charset="0"/>
              </a:rPr>
              <a:t>Tercih edeceğiz yüksek öğretim kurumu hangi puan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türünden örgenci alacaksa o puan türünün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hesaplanmasında ağırlığı oluşturan testten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cevaplamaya başlayın. Sizin için ağırlığı olan testin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en iyi bildiğiniz konularından başlamanız moral ve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zaman açısından fayda sağlar. En iyi bildiğiniz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testten başlamanız da moralinizin artmasını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sağlayabilir.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Teste başlamadan önce o bölüme ait açıklamaları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okuyarak o teste ve diğer teste ne kadar zaman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ayırmanız gerektiğini belirleyin.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Zaman yetmez diye bir şey düşünmeyin. Çünkü size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verilen toplam süre mutlaka soruların çözümlerine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göre görevlilerce hesaplanarak belirlenmiştir. Herkes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eşittir. Kimseye size verilenden fazla süre verilmiyor.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Zaman yetmemesi soruların cevaplarını bilip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bilmemeye, çabuk yada geç bulmaya bağlıdır. O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zaman şunlara dikkat etmelisiniz;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628775"/>
            <a:ext cx="4175125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SONUÇ NE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OLURSA OLSUN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MORALİNİZİ</a:t>
            </a:r>
          </a:p>
          <a:p>
            <a:pPr>
              <a:buNone/>
            </a:pPr>
            <a:r>
              <a:rPr lang="tr-TR" sz="4000" b="1" dirty="0" smtClean="0">
                <a:latin typeface="Cambria" pitchFamily="18" charset="0"/>
              </a:rPr>
              <a:t>BOZMAYIN.</a:t>
            </a:r>
            <a:endParaRPr lang="tr-TR" sz="4000" b="1" dirty="0"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Soruyu dikkatlice okuyup anlamaya çalısın.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2. Esas olanın bildiklerinizi yakalamak olduğunu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düşünün. Bir iki tekrarla anlayamadığınız,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cevabini bulamadığınız soruya bırakıp sonraki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soruya bakin. Böylelikle oyalanmamış</a:t>
            </a:r>
          </a:p>
          <a:p>
            <a:pPr>
              <a:buNone/>
            </a:pPr>
            <a:r>
              <a:rPr lang="sv-SE" b="1" dirty="0" smtClean="0">
                <a:latin typeface="Cambria" pitchFamily="18" charset="0"/>
              </a:rPr>
              <a:t>olursunuz . Bildiklerinizi tam yaptıktan sonra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mutlaka sınavın son saatlerinde artı zamanınız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olacaktır. Atladığınız sorulara bu zamanda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bakmanız avantajlı olacaktır.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ambria" pitchFamily="18" charset="0"/>
              </a:rPr>
              <a:t>İlk planda çözemediğiniz soruların yanına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bazı şekiller yaparak atlayınız. Mesela;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! : İlk hamlede çözemedim, ama konuyu biliyorum.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!! : Zaman alici soru, ama herhalde çözerim.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!!! : Zor soru, herhalde çözemem.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Bunu yaptığınız takdirde sınavın sonlarına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doğru, artan vakitte önce “!” işaretli soruları,</a:t>
            </a:r>
          </a:p>
          <a:p>
            <a:pPr>
              <a:buNone/>
            </a:pPr>
            <a:r>
              <a:rPr lang="pt-BR" b="1" dirty="0" smtClean="0">
                <a:latin typeface="Cambria" pitchFamily="18" charset="0"/>
              </a:rPr>
              <a:t>sonra “!!” işaretli soruları, daha sonra da “!!!”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işaretli soruları çözmeye çalısınız.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Altı çizili veya koyu yazılı kelimeye dikkat edin.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628775"/>
            <a:ext cx="403066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DENEME</a:t>
            </a:r>
          </a:p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SINAVLARI SİZİ</a:t>
            </a:r>
          </a:p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ÜMİTSİZLİĞE</a:t>
            </a:r>
          </a:p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İTMESİN.</a:t>
            </a:r>
            <a:endParaRPr lang="tr-TR" sz="3600" b="1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8164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 kökleri sorunun anlaşılmasında önemli yer tutar;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“..........değildir?” , “........yoktur?” , "............beklenmez?" ,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".........olamaz?"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“..........en önemlidir?” gibi.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ambria" pitchFamily="18" charset="0"/>
              </a:rPr>
              <a:t>Soruyu anlayamadığınız zaman önce soru kökünü sonra</a:t>
            </a:r>
          </a:p>
          <a:p>
            <a:pPr>
              <a:buNone/>
            </a:pPr>
            <a:r>
              <a:rPr lang="nb-NO" b="1" dirty="0" smtClean="0">
                <a:latin typeface="Cambria" pitchFamily="18" charset="0"/>
              </a:rPr>
              <a:t>seçenekleri okuyun. Daha sonra da, seçeneklerin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ışığında soruyu bütünüyle inceleyin.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Uzun sorulardan korkmayın çünkü bu tür sorular iyi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açıklanmıştır. “Uzun soru”, “zor soru” demek değildir.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Paragraf ya da parçaya bağlı sorularda önce alttaki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soruyu okuyun. Böylece paragrafta ne aradığınızı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bilebilirsiniz.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Soruların zorluk dereceleri şöyledir; çok kolay % 10 ,</a:t>
            </a:r>
          </a:p>
          <a:p>
            <a:pPr>
              <a:buNone/>
            </a:pPr>
            <a:r>
              <a:rPr lang="nl-NL" b="1" dirty="0" smtClean="0">
                <a:latin typeface="Cambria" pitchFamily="18" charset="0"/>
              </a:rPr>
              <a:t>kolay % 20 , normal % 40, zor % 20 , çok zor % 10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seklindedir. Buna göre tüm soruları cevaplamaya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bilirsiniz. Bu da doğaldır. Normal +kolay+çok kolay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olan derecedeki soruları yapmanız demek soruların %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70’ini başarmanız demektir. ( zaten bilinen sorular kolay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demektir. )</a:t>
            </a:r>
          </a:p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ambria" pitchFamily="18" charset="0"/>
              </a:rPr>
              <a:t>Sorulardaki sekil gibi şeyleri tekrar çizerek zaman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kaybetmeyin.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 sırasındaki dikkatiniz dağılabilir. Soruyu tekrar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okumak yerine dikkatinizi toplamak için kalemi bir süre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bırakıp 10-15 sn. dinlenin. (derin nefes alma, gözleri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kapama gibi )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196975"/>
            <a:ext cx="4030663" cy="4495800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SINAVLARDA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TERS KÖŞEYE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YATABİLİRSİNİZ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AMA HER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SINAVDA YENİ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ŞEYLER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ÖĞRENİRSİNİZ.</a:t>
            </a:r>
            <a:endParaRPr lang="tr-TR" b="1" dirty="0"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9604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İlk doğru gördüğünüz seçeneği hemen işaretlemeyin, tüm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seçenekleri okuyun. Çünkü en doğrunun istendiği bir soru ise ilk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seçtiğiniz ne kadar doğru olsa da en doğru olmayabilir.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İşaretleme yaptığınız cevap bölümünün çözdüğünüz testle ayni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olduğundan emin olun. Örneğin Türkçe sorularının yanıtlarının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cevap kağıdında matematik bölümüne kodlanması gibi…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Cevap kağıdının doğru yerlerine, kaydırma yapmadan kodlama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yapın. Bunun için soru kitapçığındaki her sayfa için şu işlemi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yapın;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Önce o sayfadaki soruların cevaplarını soru kitapçığı üzerinde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işaretleyin, sonra o sayfadaki sorular bitince cevapları cevap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kağıdına topluca işaretleyin. Sonra da bir sonraki sayfada yer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alan sorulara bakin. Yani kodlamalarınızı sayfa sayfa yapınız.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800" b="1" dirty="0" smtClean="0">
                <a:latin typeface="Cambria" pitchFamily="18" charset="0"/>
              </a:rPr>
              <a:t>Test çözmede 3 unsur önemlidir:</a:t>
            </a:r>
          </a:p>
          <a:p>
            <a:pPr>
              <a:buFont typeface="Wingdings" pitchFamily="2" charset="2"/>
              <a:buChar char="q"/>
            </a:pPr>
            <a:r>
              <a:rPr lang="tr-TR" sz="4800" dirty="0" smtClean="0">
                <a:latin typeface="Cambria" pitchFamily="18" charset="0"/>
              </a:rPr>
              <a:t> </a:t>
            </a:r>
            <a:r>
              <a:rPr lang="tr-TR" sz="4800" b="1" dirty="0" smtClean="0">
                <a:latin typeface="Cambria" pitchFamily="18" charset="0"/>
              </a:rPr>
              <a:t>Bilgi</a:t>
            </a:r>
          </a:p>
          <a:p>
            <a:pPr>
              <a:buFont typeface="Wingdings" pitchFamily="2" charset="2"/>
              <a:buChar char="q"/>
            </a:pPr>
            <a:r>
              <a:rPr lang="tr-TR" sz="4800" dirty="0" smtClean="0">
                <a:latin typeface="Cambria" pitchFamily="18" charset="0"/>
              </a:rPr>
              <a:t> </a:t>
            </a:r>
            <a:r>
              <a:rPr lang="tr-TR" sz="4800" b="1" dirty="0" smtClean="0">
                <a:latin typeface="Cambria" pitchFamily="18" charset="0"/>
              </a:rPr>
              <a:t>Yorum</a:t>
            </a:r>
          </a:p>
          <a:p>
            <a:pPr>
              <a:buFont typeface="Wingdings" pitchFamily="2" charset="2"/>
              <a:buChar char="q"/>
            </a:pPr>
            <a:r>
              <a:rPr lang="tr-TR" sz="4800" dirty="0" smtClean="0">
                <a:latin typeface="Cambria" pitchFamily="18" charset="0"/>
              </a:rPr>
              <a:t> </a:t>
            </a:r>
            <a:r>
              <a:rPr lang="tr-TR" sz="4800" b="1" dirty="0" smtClean="0">
                <a:latin typeface="Cambria" pitchFamily="18" charset="0"/>
              </a:rPr>
              <a:t>Hız</a:t>
            </a:r>
            <a:endParaRPr lang="tr-TR" sz="48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err="1" smtClean="0">
                <a:latin typeface="Cambria" pitchFamily="18" charset="0"/>
              </a:rPr>
              <a:t>Ard</a:t>
            </a:r>
            <a:r>
              <a:rPr lang="tr-TR" b="1" dirty="0" smtClean="0">
                <a:latin typeface="Cambria" pitchFamily="18" charset="0"/>
              </a:rPr>
              <a:t> arda ayni şıkkı 4’ten fazla işaretlediyseniz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cevaplarınızı bir daha kontrol ediniz. Sınavlarda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doğru seçenekler genellikle eşit olarak dağıtılır.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Ancak doğru şıklar belli bir sıra takip etmez.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Sınavda 4 test olduğunu unutmayınız. Bu nedenle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hangi puan türünden tercih yapacaksanız o puan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türünün gerektirdiği testleri çözünüz.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Çözemediğiniz sorularla moralinizi bozmayınız.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Moralinizi bozduğunuzda diğer sorular çözerken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konsantrasyon sorunu yasayabileceğinizi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unutmayın.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773238"/>
            <a:ext cx="403066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SORULAR</a:t>
            </a:r>
          </a:p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BOYUNUZU</a:t>
            </a:r>
          </a:p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AŞSADA</a:t>
            </a:r>
          </a:p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KORKMAYIN.</a:t>
            </a:r>
            <a:endParaRPr lang="tr-TR" sz="4400" b="1" dirty="0"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9604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r-TR" sz="1900" dirty="0" smtClean="0">
                <a:latin typeface="Cambria" pitchFamily="18" charset="0"/>
              </a:rPr>
              <a:t> </a:t>
            </a:r>
            <a:r>
              <a:rPr lang="tr-TR" sz="1900" b="1" dirty="0" smtClean="0">
                <a:latin typeface="Cambria" pitchFamily="18" charset="0"/>
              </a:rPr>
              <a:t>Yanlış cevapların, doğrulardan </a:t>
            </a:r>
            <a:r>
              <a:rPr lang="tr-TR" sz="1900" b="1" dirty="0" err="1" smtClean="0">
                <a:latin typeface="Cambria" pitchFamily="18" charset="0"/>
              </a:rPr>
              <a:t>götürecegini</a:t>
            </a:r>
            <a:r>
              <a:rPr lang="tr-TR" sz="1900" b="1" dirty="0" smtClean="0">
                <a:latin typeface="Cambria" pitchFamily="18" charset="0"/>
              </a:rPr>
              <a:t> hepiniz biliyorsunuz.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Bu nedenle kesinlikle bilmediklerinizi bir takim oyunlarla ( kura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çekme gibi ) işaretlemeyin. Ancak, emin olmadığınız sorular için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önce doğru olmayanları eleyin. Yanlış şıkları elemek isinizi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kolaylaştırabilir. En az iki seçeneğe indirgediğinizde doğruyu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bulmanın daha kolay olacağını bilin. Bir soruda yer alan</a:t>
            </a:r>
          </a:p>
          <a:p>
            <a:pPr>
              <a:buNone/>
            </a:pPr>
            <a:r>
              <a:rPr lang="de-DE" sz="1900" b="1" dirty="0" err="1" smtClean="0">
                <a:latin typeface="Cambria" pitchFamily="18" charset="0"/>
              </a:rPr>
              <a:t>doğruyu</a:t>
            </a:r>
            <a:r>
              <a:rPr lang="de-DE" sz="1900" b="1" dirty="0" smtClean="0">
                <a:latin typeface="Cambria" pitchFamily="18" charset="0"/>
              </a:rPr>
              <a:t> </a:t>
            </a:r>
            <a:r>
              <a:rPr lang="de-DE" sz="1900" b="1" dirty="0" err="1" smtClean="0">
                <a:latin typeface="Cambria" pitchFamily="18" charset="0"/>
              </a:rPr>
              <a:t>bulma</a:t>
            </a:r>
            <a:r>
              <a:rPr lang="de-DE" sz="1900" b="1" dirty="0" smtClean="0">
                <a:latin typeface="Cambria" pitchFamily="18" charset="0"/>
              </a:rPr>
              <a:t> </a:t>
            </a:r>
            <a:r>
              <a:rPr lang="de-DE" sz="1900" b="1" dirty="0" err="1" smtClean="0">
                <a:latin typeface="Cambria" pitchFamily="18" charset="0"/>
              </a:rPr>
              <a:t>ihtimali</a:t>
            </a:r>
            <a:r>
              <a:rPr lang="de-DE" sz="1900" b="1" dirty="0" smtClean="0">
                <a:latin typeface="Cambria" pitchFamily="18" charset="0"/>
              </a:rPr>
              <a:t> 5´ </a:t>
            </a:r>
            <a:r>
              <a:rPr lang="de-DE" sz="1900" b="1" dirty="0" err="1" smtClean="0">
                <a:latin typeface="Cambria" pitchFamily="18" charset="0"/>
              </a:rPr>
              <a:t>te</a:t>
            </a:r>
            <a:r>
              <a:rPr lang="de-DE" sz="1900" b="1" dirty="0" smtClean="0">
                <a:latin typeface="Cambria" pitchFamily="18" charset="0"/>
              </a:rPr>
              <a:t> 1’ dir. </a:t>
            </a:r>
            <a:r>
              <a:rPr lang="de-DE" sz="1900" b="1" dirty="0" err="1" smtClean="0">
                <a:latin typeface="Cambria" pitchFamily="18" charset="0"/>
              </a:rPr>
              <a:t>Demek</a:t>
            </a:r>
            <a:r>
              <a:rPr lang="de-DE" sz="1900" b="1" dirty="0" smtClean="0">
                <a:latin typeface="Cambria" pitchFamily="18" charset="0"/>
              </a:rPr>
              <a:t> </a:t>
            </a:r>
            <a:r>
              <a:rPr lang="de-DE" sz="1900" b="1" dirty="0" err="1" smtClean="0">
                <a:latin typeface="Cambria" pitchFamily="18" charset="0"/>
              </a:rPr>
              <a:t>ki</a:t>
            </a:r>
            <a:r>
              <a:rPr lang="de-DE" sz="1900" b="1" dirty="0" smtClean="0">
                <a:latin typeface="Cambria" pitchFamily="18" charset="0"/>
              </a:rPr>
              <a:t> </a:t>
            </a:r>
            <a:r>
              <a:rPr lang="de-DE" sz="1900" b="1" dirty="0" err="1" smtClean="0">
                <a:latin typeface="Cambria" pitchFamily="18" charset="0"/>
              </a:rPr>
              <a:t>rastgele</a:t>
            </a:r>
            <a:endParaRPr lang="de-DE" sz="19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işaretleyerek yanlışı bulmak daha kolay.</a:t>
            </a:r>
          </a:p>
          <a:p>
            <a:pPr>
              <a:buFont typeface="Wingdings" pitchFamily="2" charset="2"/>
              <a:buChar char="q"/>
            </a:pPr>
            <a:r>
              <a:rPr lang="tr-TR" sz="1900" dirty="0" smtClean="0">
                <a:latin typeface="Cambria" pitchFamily="18" charset="0"/>
              </a:rPr>
              <a:t> </a:t>
            </a:r>
            <a:r>
              <a:rPr lang="tr-TR" sz="1900" b="1" dirty="0" smtClean="0">
                <a:latin typeface="Cambria" pitchFamily="18" charset="0"/>
              </a:rPr>
              <a:t>Sayısal sorularda mutlaka işlem yapınız.</a:t>
            </a:r>
          </a:p>
          <a:p>
            <a:pPr>
              <a:buFont typeface="Wingdings" pitchFamily="2" charset="2"/>
              <a:buChar char="q"/>
            </a:pPr>
            <a:r>
              <a:rPr lang="tr-TR" sz="1900" dirty="0" smtClean="0">
                <a:latin typeface="Cambria" pitchFamily="18" charset="0"/>
              </a:rPr>
              <a:t> </a:t>
            </a:r>
            <a:r>
              <a:rPr lang="tr-TR" sz="1900" b="1" dirty="0" smtClean="0">
                <a:latin typeface="Cambria" pitchFamily="18" charset="0"/>
              </a:rPr>
              <a:t>Cevabi hatırlayamadığınızda telaşlanmayınız. İşaret koyarak bir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diğer sayfaya geçerken bilip de hatırlayamadığınız soruya tekrar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bakin. Yine hatırlayamazsanız vaktiniz kaldığında geri</a:t>
            </a:r>
          </a:p>
          <a:p>
            <a:pPr>
              <a:buNone/>
            </a:pPr>
            <a:r>
              <a:rPr lang="tr-TR" sz="1900" b="1" dirty="0" smtClean="0">
                <a:latin typeface="Cambria" pitchFamily="18" charset="0"/>
              </a:rPr>
              <a:t>döneceksiniz.</a:t>
            </a:r>
            <a:endParaRPr lang="tr-TR" sz="19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 </a:t>
            </a:r>
            <a:r>
              <a:rPr lang="tr-TR" sz="2200" b="1" dirty="0" smtClean="0">
                <a:latin typeface="Cambria" pitchFamily="18" charset="0"/>
              </a:rPr>
              <a:t>Bir bölümden diğer bir bölüme geçerken zaman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kaybetmeden zihninizi ve bedeninizi dinlendiriniz.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Gözlerinizi kapatarak derin nefes alabilir ve bu testin çok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iyi geçeceği telkinlerinde bulunabilirsiniz.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 </a:t>
            </a:r>
            <a:r>
              <a:rPr lang="tr-TR" sz="2200" b="1" dirty="0" smtClean="0">
                <a:latin typeface="Cambria" pitchFamily="18" charset="0"/>
              </a:rPr>
              <a:t>Yorulduğunuz zaman bedensel egzersiz yapın (Ses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çıkarmadan, kollar, ayaklar ve başınızı hareket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ettirebilirsiniz).</a:t>
            </a:r>
          </a:p>
          <a:p>
            <a:pPr>
              <a:buFont typeface="Wingdings" pitchFamily="2" charset="2"/>
              <a:buChar char="q"/>
            </a:pPr>
            <a:r>
              <a:rPr lang="tr-TR" sz="2200" b="1" dirty="0" smtClean="0">
                <a:latin typeface="Cambria" pitchFamily="18" charset="0"/>
              </a:rPr>
              <a:t>Sik sik saate bakmak yerine bölümler arasında saatinize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bakiniz. Çok sik saate bakmak sizi telaşlandırabilir.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latin typeface="Cambria" pitchFamily="18" charset="0"/>
              </a:rPr>
              <a:t> </a:t>
            </a:r>
            <a:r>
              <a:rPr lang="tr-TR" sz="2200" b="1" dirty="0" smtClean="0">
                <a:latin typeface="Cambria" pitchFamily="18" charset="0"/>
              </a:rPr>
              <a:t>Özellikle alanınızla ilgili tüm sorulara bakin. İyi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bilmediğiniz konuların sorularından bile puan</a:t>
            </a:r>
          </a:p>
          <a:p>
            <a:pPr>
              <a:buNone/>
            </a:pPr>
            <a:r>
              <a:rPr lang="tr-TR" sz="2200" b="1" dirty="0" smtClean="0">
                <a:latin typeface="Cambria" pitchFamily="18" charset="0"/>
              </a:rPr>
              <a:t>çıkartabilirsiniz.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 süresince moraliniz bozulduğunda,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konsantrasyonunuz dağıldığında ve yorgunluk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hissettiğinizde nefes egzersizi yapabilirsiniz. Bunun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için 10-15 saniye arkanıza rahatça yaslanarak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derince nefes alin ve aldığınız nefesi bir miktar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içinizde tutarak burnunuzdan yavaşça verin.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Sınav bitiminden kısa bir süre önce hızlıca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kodlamalarınızı kontrol edebilirsiniz.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latin typeface="Cambria" pitchFamily="18" charset="0"/>
              </a:rPr>
              <a:t>Yukarıda yer alanların dışında aklınıza takılan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diğer hususları sınav öncesinde rehber öğretmeninize</a:t>
            </a:r>
          </a:p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danışabilirsiniz.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989138"/>
            <a:ext cx="3959225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SINAVLARDAN</a:t>
            </a:r>
          </a:p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HİÇ BİR ZAMAN</a:t>
            </a:r>
          </a:p>
          <a:p>
            <a:pPr>
              <a:buNone/>
            </a:pPr>
            <a:r>
              <a:rPr lang="tr-TR" sz="3600" b="1" dirty="0" smtClean="0">
                <a:latin typeface="Cambria" pitchFamily="18" charset="0"/>
              </a:rPr>
              <a:t>KORKMAYIN.</a:t>
            </a:r>
            <a:endParaRPr lang="tr-TR" sz="3600" b="1" dirty="0"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1044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25" name="24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3284538"/>
            <a:ext cx="7704138" cy="57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  <a:latin typeface="Cambria" pitchFamily="18" charset="0"/>
              </a:rPr>
              <a:t>DİNLEDİĞİNİZ İÇİN TEŞEKKÜRLER</a:t>
            </a:r>
            <a:endParaRPr lang="tr-TR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0" y="1052513"/>
            <a:ext cx="4392613" cy="532923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SORULARDAN</a:t>
            </a:r>
          </a:p>
          <a:p>
            <a:pPr>
              <a:buNone/>
            </a:pPr>
            <a:r>
              <a:rPr lang="tr-TR" sz="4400" b="1" dirty="0" smtClean="0">
                <a:latin typeface="Cambria" pitchFamily="18" charset="0"/>
              </a:rPr>
              <a:t>KORKMAYIN</a:t>
            </a:r>
            <a:endParaRPr lang="tr-TR" sz="44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80520" cy="56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br>
              <a:rPr lang="tr-TR" b="1" dirty="0" smtClean="0">
                <a:latin typeface="Cambria" pitchFamily="18" charset="0"/>
              </a:rPr>
            </a:b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78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Bilgi: Öğrenmeyle kazanılır. Tekrarlarla pekiştirilir.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Test çözme tekniğini kullanmanın temelini teşkil eder.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Yorum: Öğrenilen ve tekrarla pekiştirilen bilgiyle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ilgili düşünce geliştirme veya bilgiye farklı açılardan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bakabilme gücünü ifade eder. Test çözme tekniğinin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geliştirilmesini sağlar.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 Hız: Kazanılan bilgiye ve elde edilen yorum gücüne</a:t>
            </a:r>
          </a:p>
          <a:p>
            <a:pPr>
              <a:buNone/>
            </a:pPr>
            <a:r>
              <a:rPr lang="de-DE" dirty="0" err="1" smtClean="0">
                <a:latin typeface="Cambria" pitchFamily="18" charset="0"/>
              </a:rPr>
              <a:t>ait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problemlerin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zaman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sınırlaması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içinde</a:t>
            </a:r>
            <a:endParaRPr lang="de-DE" dirty="0" smtClean="0">
              <a:latin typeface="Cambria" pitchFamily="18" charset="0"/>
            </a:endParaRP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çözülmesidir. Hız, test çözerken zamanı etkili şekilde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kullanmanıza yardim eder.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1360" cy="4495800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Cambria" pitchFamily="18" charset="0"/>
              </a:rPr>
              <a:t>Denemelerde hep şu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konudan soru geliyor ve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ben onları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yapamıyorum. Gerçek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sınavda da gelirse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yapamam demeyin.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önyargılı olmayın.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6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Cambria" pitchFamily="18" charset="0"/>
              </a:rPr>
              <a:t>Her sorunun kendine has mantığı vardır. Test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çözerken kendi mantığınızla değil, sorunun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mantığına göre hareket etmelisiniz.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Soru kökünün iyi okunup anlaşılması, daha sonra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cevabının düşünülmesi gerekir. Soru kökü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anlaşılmadan cevabı düşünmeye çalışmak hızı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düşürür. Zaman kazanmak için soruyu okumadan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cevap şıklarına koşmak sizi yanıltabilir.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ETKİLİ TEST ÇÖZME TEKNİKLERİ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latin typeface="Cambria" pitchFamily="18" charset="0"/>
              </a:rPr>
              <a:t>Soruda sizden ne isteniyorsa ne eksik ne fazla, sadece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istenileni düşünmelisiniz. Bazı sorular sizin için çok kolay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gelir ve cevabin böyle kolay olmayacağını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düşünürsünüz. Halbuki bazen böyle kolay sorular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sormak da bu işin tekniğinin bir parçasıdır.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</a:rPr>
              <a:t>Her testte bilgi seviyesinin altında ve üstünde sorularla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karsılaşırsınız. Ancak testin genelini standart bilgi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birikimi ve yorum gücüyle çözülebilecek sorular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oluşturur. %10’u çok zor</a:t>
            </a:r>
            <a:r>
              <a:rPr lang="tr-TR" b="1" dirty="0" smtClean="0">
                <a:latin typeface="Cambria" pitchFamily="18" charset="0"/>
              </a:rPr>
              <a:t>/çok kolay, %20’si zor/kolay</a:t>
            </a:r>
          </a:p>
          <a:p>
            <a:pPr>
              <a:buNone/>
            </a:pPr>
            <a:r>
              <a:rPr lang="tr-TR" dirty="0" smtClean="0">
                <a:latin typeface="Cambria" pitchFamily="18" charset="0"/>
              </a:rPr>
              <a:t>ve %40’i normal bilgi seviyesindedir.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5EBF1B49-C27B-4ACA-98DE-985C9AE3D44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2690</Words>
  <Application>Microsoft Office PowerPoint</Application>
  <PresentationFormat>Ekran Gösterisi (4:3)</PresentationFormat>
  <Paragraphs>460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Cumba</vt:lpstr>
      <vt:lpstr>Slayt 1</vt:lpstr>
      <vt:lpstr>ETKİLİ TEST ÇÖZME TEKNİKLERİ VE SINAV ANI STRATEJİLERİ</vt:lpstr>
      <vt:lpstr>ETKİLİ TEST ÇÖZME TEKNİKLERİ </vt:lpstr>
      <vt:lpstr>ETKİLİ TEST ÇÖZME TEKNİKLERİ</vt:lpstr>
      <vt:lpstr>Slayt 5</vt:lpstr>
      <vt:lpstr>ETKİLİ TEST ÇÖZME TEKNİKLERİ </vt:lpstr>
      <vt:lpstr>Slayt 7</vt:lpstr>
      <vt:lpstr>ETKİLİ TEST ÇÖZME TEKNİKLERİ</vt:lpstr>
      <vt:lpstr>ETKİLİ TEST ÇÖZME TEKNİKLERİ</vt:lpstr>
      <vt:lpstr>ETKİLİ TEST ÇÖZME TEKNİKLERİ</vt:lpstr>
      <vt:lpstr>Slayt 11</vt:lpstr>
      <vt:lpstr>ETKİLİ TEST ÇÖZME TEKNİKLERİ</vt:lpstr>
      <vt:lpstr>ETKİLİ TEST ÇÖZME TEKNİKLERİ</vt:lpstr>
      <vt:lpstr>Slayt 14</vt:lpstr>
      <vt:lpstr>ETKİLİ TEST ÇÖZME TEKNİKLERİ</vt:lpstr>
      <vt:lpstr>ETKİLİ TEST ÇÖZME TEKNİKLERİ</vt:lpstr>
      <vt:lpstr>Slayt 17</vt:lpstr>
      <vt:lpstr>ETKİLİ TEST ÇÖZME TEKNİKLERİ</vt:lpstr>
      <vt:lpstr>ETKİLİ TEST ÇÖZME TEKNİKLERİ</vt:lpstr>
      <vt:lpstr>Slayt 20</vt:lpstr>
      <vt:lpstr>ETKİLİ TEST ÇÖZME TEKNİKLERİ</vt:lpstr>
      <vt:lpstr>ETKİLİ TEST ÇÖZME TEKNİKLERİ</vt:lpstr>
      <vt:lpstr>Slayt 23</vt:lpstr>
      <vt:lpstr>ETKİLİ TEST ÇÖZME TEKNİKLERİ</vt:lpstr>
      <vt:lpstr>ETKİLİ TEST ÇÖZME TEKNİKLERİ</vt:lpstr>
      <vt:lpstr>Slayt 26</vt:lpstr>
      <vt:lpstr>SINAV ANI STRATEJİLERİ</vt:lpstr>
      <vt:lpstr>SINAV ANI STRATEJİLERİ</vt:lpstr>
      <vt:lpstr>Sınavdan ve başarısızlıktan korkmayın</vt:lpstr>
      <vt:lpstr>SINAV ANI STRATEJİLERİ</vt:lpstr>
      <vt:lpstr>SINAV ANI STRATEJİLERİ</vt:lpstr>
      <vt:lpstr>Slayt 32</vt:lpstr>
      <vt:lpstr>SINAV ANI STRATEJİLERİ</vt:lpstr>
      <vt:lpstr>SINAV ANI STRATEJİLERİ</vt:lpstr>
      <vt:lpstr>Slayt 35</vt:lpstr>
      <vt:lpstr>SINAV ANI STRATEJİLERİ</vt:lpstr>
      <vt:lpstr>SINAV ANI STRATEJİLERİ</vt:lpstr>
      <vt:lpstr>Slayt 38</vt:lpstr>
      <vt:lpstr>SINAV ANI STRATEJİLERİ</vt:lpstr>
      <vt:lpstr>SINAV ANI STRATEJİLERİ</vt:lpstr>
      <vt:lpstr>Slayt 41</vt:lpstr>
      <vt:lpstr>SINAV ANI STRATEJİLERİ</vt:lpstr>
      <vt:lpstr>SINAV ANI STRATEJİLERİ</vt:lpstr>
      <vt:lpstr>SINAV ANI STRATEJİLERİ</vt:lpstr>
      <vt:lpstr>Slayt 45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d1</dc:creator>
  <cp:lastModifiedBy>BETA BİLGİSAYAR</cp:lastModifiedBy>
  <cp:revision>61</cp:revision>
  <dcterms:created xsi:type="dcterms:W3CDTF">2014-12-09T08:57:04Z</dcterms:created>
  <dcterms:modified xsi:type="dcterms:W3CDTF">2017-01-13T11:31:48Z</dcterms:modified>
</cp:coreProperties>
</file>