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46" d="100"/>
          <a:sy n="46" d="100"/>
        </p:scale>
        <p:origin x="-2544" y="-9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23528" y="260648"/>
            <a:ext cx="84641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Çocuklarda mahremiyet eğitimi</a:t>
            </a:r>
            <a:endParaRPr lang="tr-TR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2" descr="http://x.zamanecocuk.com/uploads/news_items/2014/12/20/cocuklarda_mahremiyet_egitimi_nasil_olmali_h46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946380" cy="4123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Resim" descr="IMG_33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38918"/>
            <a:ext cx="3059832" cy="261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5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2564904"/>
            <a:ext cx="8136903" cy="37444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Örneğin </a:t>
            </a:r>
            <a:r>
              <a:rPr lang="tr-TR" dirty="0"/>
              <a:t>bir televizyon sahnesinde arkadaşlarının </a:t>
            </a:r>
            <a:r>
              <a:rPr lang="tr-TR" dirty="0" smtClean="0"/>
              <a:t>özel alanına </a:t>
            </a:r>
            <a:r>
              <a:rPr lang="tr-TR" dirty="0"/>
              <a:t>şaka amaçlı dokunan kişiye seslice kızılabilir.</a:t>
            </a:r>
          </a:p>
          <a:p>
            <a:pPr marL="0" indent="0">
              <a:buNone/>
            </a:pPr>
            <a:r>
              <a:rPr lang="tr-TR" dirty="0"/>
              <a:t>“İnsanların özel yerlerine dokunulması hoş bir </a:t>
            </a:r>
            <a:r>
              <a:rPr lang="tr-TR" dirty="0" smtClean="0"/>
              <a:t>davranış değildir</a:t>
            </a:r>
            <a:r>
              <a:rPr lang="tr-TR" dirty="0"/>
              <a:t>” gibi cümlelerle tepki belli edilebilir.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Çünkü çocuklar </a:t>
            </a:r>
            <a:r>
              <a:rPr lang="tr-TR" dirty="0"/>
              <a:t>anne-babaların kendilerine değil </a:t>
            </a:r>
            <a:r>
              <a:rPr lang="tr-TR" dirty="0" smtClean="0"/>
              <a:t>de başkalarına </a:t>
            </a:r>
            <a:r>
              <a:rPr lang="tr-TR" dirty="0"/>
              <a:t>verdikleri tepkiler yoluyla daha </a:t>
            </a:r>
            <a:r>
              <a:rPr lang="tr-TR" dirty="0" smtClean="0"/>
              <a:t>kolay öğrenmektedirler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Çocuklar bu dönemde daha çok taklit </a:t>
            </a:r>
            <a:r>
              <a:rPr lang="tr-TR" dirty="0" smtClean="0"/>
              <a:t>yoluyla öğrendikleri için televizyondaki </a:t>
            </a:r>
            <a:r>
              <a:rPr lang="tr-TR" dirty="0"/>
              <a:t>gördüğü </a:t>
            </a:r>
            <a:r>
              <a:rPr lang="tr-TR" dirty="0" smtClean="0"/>
              <a:t>sahneleri arkadaşlarının </a:t>
            </a:r>
            <a:r>
              <a:rPr lang="tr-TR" dirty="0"/>
              <a:t>üzerinde deneyebilir. İzlenilen </a:t>
            </a:r>
            <a:r>
              <a:rPr lang="tr-TR" dirty="0" smtClean="0"/>
              <a:t>TV programlarının </a:t>
            </a:r>
            <a:r>
              <a:rPr lang="tr-TR" dirty="0"/>
              <a:t>içeriğine dikkat etmek gereklidir.</a:t>
            </a:r>
          </a:p>
          <a:p>
            <a:pPr marL="0" indent="0">
              <a:buNone/>
            </a:pPr>
            <a:r>
              <a:rPr lang="tr-TR" dirty="0"/>
              <a:t>Çocuğunun </a:t>
            </a:r>
            <a:r>
              <a:rPr lang="tr-TR" dirty="0" smtClean="0"/>
              <a:t>TV'deki </a:t>
            </a:r>
            <a:r>
              <a:rPr lang="tr-TR" dirty="0"/>
              <a:t>sahneyi taklit ettiğini gören </a:t>
            </a:r>
            <a:r>
              <a:rPr lang="tr-TR" dirty="0" smtClean="0"/>
              <a:t>anne, çocuğuna </a:t>
            </a:r>
            <a:r>
              <a:rPr lang="tr-TR" dirty="0"/>
              <a:t>aşırı tepki göstermeden, gülmeden </a:t>
            </a:r>
            <a:r>
              <a:rPr lang="tr-TR" dirty="0" smtClean="0"/>
              <a:t>bunun hoş </a:t>
            </a:r>
            <a:r>
              <a:rPr lang="tr-TR" dirty="0"/>
              <a:t>bir davranış olmadığını söyleyebilir. 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Televizyondaki </a:t>
            </a:r>
            <a:r>
              <a:rPr lang="tr-TR" dirty="0"/>
              <a:t>Sahneler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083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83568" y="2420888"/>
            <a:ext cx="7920880" cy="4104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Bu </a:t>
            </a:r>
            <a:r>
              <a:rPr lang="tr-TR" sz="2800" dirty="0"/>
              <a:t>bilincin oluşturulması için anne baba, çocuğunun vücudunu hoyratça kullanmaktan kaçınmalıdır. Ebeveynlerin çocuklarını öperken "Seni öpebilir miyim?" diye izin istemeleri bu bilincin oluşmasında etkilidir.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Çocuğun </a:t>
            </a:r>
            <a:r>
              <a:rPr lang="tr-TR" sz="2800" dirty="0"/>
              <a:t>güçsüz bedeninin, herkes tarafından izinsiz kullanılmasının çocukların kendi bedenlerini koruma refleksini kıracağı unutulmamalıdır.</a:t>
            </a:r>
          </a:p>
          <a:p>
            <a:endParaRPr lang="tr-TR" sz="2800" dirty="0"/>
          </a:p>
          <a:p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923029" y="324451"/>
            <a:ext cx="7931224" cy="1252728"/>
          </a:xfrm>
        </p:spPr>
        <p:txBody>
          <a:bodyPr>
            <a:normAutofit/>
          </a:bodyPr>
          <a:lstStyle/>
          <a:p>
            <a:r>
              <a:rPr lang="tr-TR" sz="3200" dirty="0" smtClean="0"/>
              <a:t>’İzin </a:t>
            </a:r>
            <a:r>
              <a:rPr lang="tr-TR" sz="3200" dirty="0"/>
              <a:t>verirsem </a:t>
            </a:r>
            <a:r>
              <a:rPr lang="tr-TR" sz="3200" dirty="0" smtClean="0"/>
              <a:t>dokunabilirsin’ ’bilinci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94109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1" y="1988840"/>
            <a:ext cx="7668840" cy="4137323"/>
          </a:xfrm>
        </p:spPr>
        <p:txBody>
          <a:bodyPr>
            <a:normAutofit fontScale="70000" lnSpcReduction="20000"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tr-TR" dirty="0"/>
              <a:t>Daha bebekliğinden itibaren kendisini rahatlıkla yetişkinlerin eline bırakan bebeğin ilerleyen yıllarda kendi bedeninin farkına varması ve çevresindeki yetişkinlerden ayrı bir birey olduğunu hissetmesi gerekir.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Kendi </a:t>
            </a:r>
            <a:r>
              <a:rPr lang="tr-TR" dirty="0"/>
              <a:t>bedeninin kendisine ait olduğu hissini kazanamayan ve kendi bedeni üzerinde başkalarının bir şeyler yapabileceğini düşünen çocuk rahatlıkla taciz tuzağına düşebilmektedir.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Anne-babalar</a:t>
            </a:r>
            <a:r>
              <a:rPr lang="tr-TR" dirty="0"/>
              <a:t>, çocukları 4 yaşına gelmeye başladığı andan itibaren çocuklarına vücudunun kendisine ait olduğu bilincini vermelidir.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bilincin oluşturulmasında en temel faktör anne-babaların çocuklarının bedenleri ile yapacakları tasarruflarda çocuklarının onayını alma yönünde eğilim göstermektir.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Örneğin</a:t>
            </a:r>
            <a:r>
              <a:rPr lang="tr-TR" dirty="0"/>
              <a:t>, terlemiş bir çocuğun atleti izin alınmadan aniden çıkartılmamalı, altını ıslatmış bir çocuğun pantolonu kızgınlıkla ve öfkeyle değil, çocuktan izin alınarak çıkartılmalıdır.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Çocuk </a:t>
            </a:r>
            <a:r>
              <a:rPr lang="tr-TR" dirty="0"/>
              <a:t>zamanla kendisinden izin alınmadan bedenine yapılacak müdahaleleri hisseder ve rahatsız olur. 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"Bedenim </a:t>
            </a:r>
            <a:r>
              <a:rPr lang="tr-TR" dirty="0"/>
              <a:t>bana aittir" bilinci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0087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5" y="2675466"/>
            <a:ext cx="7812856" cy="36338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Küçük </a:t>
            </a:r>
            <a:r>
              <a:rPr lang="tr-TR" dirty="0"/>
              <a:t>yaştaki çocuklar kendi güçsüzlüklerini ve çaresizliklerini büyüklerin gücünü keşfettikçe anlarlar.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Anne-babalar </a:t>
            </a:r>
            <a:r>
              <a:rPr lang="tr-TR" dirty="0"/>
              <a:t>ve akrabalar, çocuklarına olan sevgi gösterileri sırasında çocuklara kendi güçsüzlüklerini hissettirecek kadar büyük ve orantısız güç kullanmaktan kaçınmalıdırlar.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Anne-babalar</a:t>
            </a:r>
            <a:r>
              <a:rPr lang="tr-TR" dirty="0"/>
              <a:t>, çocuğuna kendisine güç uygulandığında karşılık verilmesi gerektiğini öğretmelidirler.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Bunun </a:t>
            </a:r>
            <a:r>
              <a:rPr lang="tr-TR" dirty="0"/>
              <a:t>için bazen çocuğun istemediği bazı durumlarda gösterdiği tepki, güç gösterisi ile kırılmamalı, çocuğun direncinin işe yaradığı bizzat yaşayarak gösterilmelidir.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331640" y="338328"/>
            <a:ext cx="7560840" cy="1252728"/>
          </a:xfrm>
        </p:spPr>
        <p:txBody>
          <a:bodyPr>
            <a:normAutofit fontScale="90000"/>
          </a:bodyPr>
          <a:lstStyle/>
          <a:p>
            <a:r>
              <a:rPr lang="tr-TR" dirty="0"/>
              <a:t>"Fiziksel baskıya direnme" refleksi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853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Çocuklar </a:t>
            </a:r>
            <a:r>
              <a:rPr lang="tr-TR" dirty="0"/>
              <a:t>yürümeye başladığı andan itibaren, çırılçıplak olarak ortada bırakılmamalıdır.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Çocuk</a:t>
            </a:r>
            <a:r>
              <a:rPr lang="tr-TR" dirty="0"/>
              <a:t>, hatırlayabildiği en küçük yaşlardan itibaren kendisini </a:t>
            </a:r>
            <a:r>
              <a:rPr lang="tr-TR" dirty="0" err="1"/>
              <a:t>genital</a:t>
            </a:r>
            <a:r>
              <a:rPr lang="tr-TR" dirty="0"/>
              <a:t> bölgeleri giyinik olarak hatırlamalıdır.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Özellikle </a:t>
            </a:r>
            <a:r>
              <a:rPr lang="tr-TR" dirty="0"/>
              <a:t>dört yaşından itibaren çocuklar çırılçıplak olarak ev içinde veya ev dışında bulunmamalı, giysilerini kendisinin giyip çıkartmasına izin verilmelidir.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Kendisini </a:t>
            </a:r>
            <a:r>
              <a:rPr lang="tr-TR" dirty="0"/>
              <a:t>başkalarının yanında çıplak olarak görmeye alışkın olmayan bir çocuk, elbisesinin birileri tarafından çıkartılmasından ciddi rahatsızlık duyacaktır.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608" y="338328"/>
            <a:ext cx="7643192" cy="1252728"/>
          </a:xfrm>
        </p:spPr>
        <p:txBody>
          <a:bodyPr>
            <a:normAutofit fontScale="90000"/>
          </a:bodyPr>
          <a:lstStyle/>
          <a:p>
            <a:r>
              <a:rPr lang="tr-TR" dirty="0"/>
              <a:t>"Vücudum görünmemeli" hissi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6389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9" y="2204864"/>
            <a:ext cx="7956872" cy="39212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Bazı </a:t>
            </a:r>
            <a:r>
              <a:rPr lang="tr-TR" dirty="0"/>
              <a:t>anne babalar, çeşitli nedenlerle ya çocukları ile birlikte tuvalete girmekte veya tuvaletin kapısını aralık bırakmaktadır.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davranış çocuğun temel davranış refleksi kazanmasına engel olmaktadır.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Her </a:t>
            </a:r>
            <a:r>
              <a:rPr lang="tr-TR" dirty="0"/>
              <a:t>ne sebeple olursa olsun dört yaşına gelen bir çocuk, tuvaletin "özel" bir mekan olduğunu öğrenmeli, tuvalet ihtiyacını gideren birisinin başkaları tarafından görülmesinin uygun olmayacağını bilmelidir.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Çocuk </a:t>
            </a:r>
            <a:r>
              <a:rPr lang="tr-TR" dirty="0" err="1"/>
              <a:t>genital</a:t>
            </a:r>
            <a:r>
              <a:rPr lang="tr-TR" dirty="0"/>
              <a:t> bölgelerinin görülmesinden rahatsızlık duymamaya, kendisini tuvalette iken gören birisine tepki vermemeye alışmamalıdır.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554352"/>
            <a:ext cx="8229600" cy="1362480"/>
          </a:xfrm>
        </p:spPr>
        <p:txBody>
          <a:bodyPr>
            <a:normAutofit fontScale="90000"/>
          </a:bodyPr>
          <a:lstStyle/>
          <a:p>
            <a:r>
              <a:rPr lang="tr-TR" dirty="0"/>
              <a:t> "Tuvalette benden başkası olmamalı" bilinci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43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1988840"/>
            <a:ext cx="8424935" cy="4137323"/>
          </a:xfrm>
        </p:spPr>
        <p:txBody>
          <a:bodyPr>
            <a:normAutofit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tr-TR" dirty="0"/>
              <a:t>Çocuğun dört yaşından itibaren </a:t>
            </a:r>
            <a:r>
              <a:rPr lang="tr-TR" dirty="0" err="1"/>
              <a:t>genital</a:t>
            </a:r>
            <a:r>
              <a:rPr lang="tr-TR" dirty="0"/>
              <a:t> bölgelerinin başkaları tarafından görülmesinden adım adım uzaklaşması gerekir.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bağlamda çocukların elbiseleri herkesin </a:t>
            </a:r>
            <a:r>
              <a:rPr lang="tr-TR" dirty="0" smtClean="0"/>
              <a:t>içerisinde değiştirilmemelidir</a:t>
            </a:r>
            <a:r>
              <a:rPr lang="tr-TR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Çocuklar </a:t>
            </a:r>
            <a:r>
              <a:rPr lang="tr-TR" dirty="0"/>
              <a:t>mümkünse elbiselerini kendileri ve kimsenin görmediği bir ortamda değiştirmelidir.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Eğer </a:t>
            </a:r>
            <a:r>
              <a:rPr lang="tr-TR" dirty="0"/>
              <a:t>çocuk kendisi elbiselerini değiştiremiyorsa, anne ile ayrı bir odaya gidilerek elbiseler değiştirilmelidir.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355160" cy="1434488"/>
          </a:xfrm>
        </p:spPr>
        <p:txBody>
          <a:bodyPr>
            <a:normAutofit fontScale="90000"/>
          </a:bodyPr>
          <a:lstStyle/>
          <a:p>
            <a:r>
              <a:rPr lang="tr-TR" dirty="0"/>
              <a:t>"Soyunma ve giyinmede yalnızlık" ilkesi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7760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1916832"/>
            <a:ext cx="8244904" cy="4209331"/>
          </a:xfrm>
        </p:spPr>
        <p:txBody>
          <a:bodyPr>
            <a:normAutofit fontScale="92500"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tr-TR" dirty="0"/>
              <a:t>Anne için çocuk ne kadar büyürse büyüsün çocuktur.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O </a:t>
            </a:r>
            <a:r>
              <a:rPr lang="tr-TR" dirty="0"/>
              <a:t>yüzden anne, çocuğunun odasına girerken izin alınması gerektiğini düşünmez. Ancak, çocuk dört yaşına girdiğinden itibaren "izin verirsem kabul edilirsin" ilkesi hayata geçirilmelidir.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Anne-baba</a:t>
            </a:r>
            <a:r>
              <a:rPr lang="tr-TR" dirty="0"/>
              <a:t>, çocuğun odasına girerken izin istemeli, her şeye rağmen onun çıplak vücudu ile karşılaşıldığında özür dilenip kapı kapatılmalıdır.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davranış kalıbı hem çocuğun kişiliğine saygıyı, hem de çocuğun rahatsız olduğu bir durumda itiraz edebilme becerisi kazandırılması açısından önemlidir.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763688" y="620688"/>
            <a:ext cx="7200800" cy="1252728"/>
          </a:xfrm>
        </p:spPr>
        <p:txBody>
          <a:bodyPr>
            <a:normAutofit fontScale="90000"/>
          </a:bodyPr>
          <a:lstStyle/>
          <a:p>
            <a:r>
              <a:rPr lang="tr-TR" dirty="0"/>
              <a:t>"İzin verirsem kabul edilirsin" ilkesi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926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2276872"/>
            <a:ext cx="8064895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Özellikle son yıllarda çocuklara yönelik şiddet ve cinsel </a:t>
            </a:r>
            <a:r>
              <a:rPr lang="tr-TR" dirty="0" smtClean="0"/>
              <a:t>suiistimaller </a:t>
            </a:r>
            <a:r>
              <a:rPr lang="tr-TR" dirty="0"/>
              <a:t>korkunç boyutlara ulaştı.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Neredeyse </a:t>
            </a:r>
            <a:r>
              <a:rPr lang="tr-TR" dirty="0"/>
              <a:t>her gün haber bültenlerinde, sosyal medyada farklı yaş gruplarından birçok çocuğun ve ailenin yaşadığı korku dolu deneyimleri duyar olduk.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durum hepimizi endişelendirdiği ve alarma geçirdiği gibi, çocuklarımızı bilinçlendirme konusunda neler yapabiliriz sorusunu da gündeme getirmektedir.</a:t>
            </a:r>
          </a:p>
          <a:p>
            <a:pPr marL="0" indent="0">
              <a:buNone/>
            </a:pPr>
            <a:r>
              <a:rPr lang="tr-TR" dirty="0"/>
              <a:t>Peki bizler aileler olarak çocuklarımızı korumak ve bilinçlendirmek konusunda neler yapabiliriz?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259632" y="324451"/>
            <a:ext cx="4104456" cy="1252728"/>
          </a:xfrm>
        </p:spPr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pic>
        <p:nvPicPr>
          <p:cNvPr id="4098" name="Picture 2" descr="http://i51.tinypic.com/rtns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0432"/>
            <a:ext cx="3645421" cy="167640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821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4658192"/>
            <a:ext cx="8820472" cy="21931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“Mahremiyet eğitimi, çocukların kendisinin </a:t>
            </a:r>
            <a:r>
              <a:rPr lang="tr-TR" dirty="0"/>
              <a:t>ve diğer insanların</a:t>
            </a:r>
          </a:p>
          <a:p>
            <a:pPr marL="0" indent="0" algn="just">
              <a:buNone/>
            </a:pPr>
            <a:r>
              <a:rPr lang="tr-TR" dirty="0"/>
              <a:t>özelinin/özel alanının </a:t>
            </a:r>
            <a:r>
              <a:rPr lang="tr-TR" dirty="0" smtClean="0"/>
              <a:t>farkına varması</a:t>
            </a:r>
            <a:r>
              <a:rPr lang="tr-TR" dirty="0"/>
              <a:t>, sosyal hayatın içinde </a:t>
            </a:r>
            <a:r>
              <a:rPr lang="tr-TR" dirty="0" smtClean="0"/>
              <a:t>kendi özel </a:t>
            </a:r>
            <a:r>
              <a:rPr lang="tr-TR" dirty="0"/>
              <a:t>alanını koruması, </a:t>
            </a:r>
            <a:r>
              <a:rPr lang="tr-TR" dirty="0" smtClean="0"/>
              <a:t>diğer insanların </a:t>
            </a:r>
            <a:r>
              <a:rPr lang="tr-TR" dirty="0"/>
              <a:t>özeline saygı </a:t>
            </a:r>
            <a:r>
              <a:rPr lang="tr-TR" dirty="0" smtClean="0"/>
              <a:t>duyması, kendisi </a:t>
            </a:r>
            <a:r>
              <a:rPr lang="tr-TR" dirty="0"/>
              <a:t>ile çevresi arasında </a:t>
            </a:r>
            <a:r>
              <a:rPr lang="tr-TR" dirty="0" smtClean="0"/>
              <a:t>sağlıklı sınırlar </a:t>
            </a:r>
            <a:r>
              <a:rPr lang="tr-TR" dirty="0"/>
              <a:t>koyması gibi bilgileri içerir.”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Mahremiyet eğitimi</a:t>
            </a:r>
          </a:p>
        </p:txBody>
      </p:sp>
      <p:pic>
        <p:nvPicPr>
          <p:cNvPr id="2052" name="Picture 4" descr="http://d.gazetevahdet.com/news/976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1579379"/>
            <a:ext cx="8712967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138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060848"/>
            <a:ext cx="8424935" cy="43924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Vücudun </a:t>
            </a:r>
            <a:r>
              <a:rPr lang="tr-TR" dirty="0"/>
              <a:t>kişiye özel olan bölgeleri, bu </a:t>
            </a:r>
            <a:r>
              <a:rPr lang="tr-TR" dirty="0" smtClean="0"/>
              <a:t>bölgelerin gizlenmesi </a:t>
            </a:r>
            <a:r>
              <a:rPr lang="tr-TR" dirty="0"/>
              <a:t>gerektiği çocuğa iki yaşından itibaren </a:t>
            </a:r>
            <a:r>
              <a:rPr lang="tr-TR" dirty="0" smtClean="0"/>
              <a:t>yavaş yavaş </a:t>
            </a:r>
            <a:r>
              <a:rPr lang="tr-TR" dirty="0"/>
              <a:t>anlatılabilir.</a:t>
            </a:r>
          </a:p>
          <a:p>
            <a:pPr marL="0" indent="0">
              <a:buNone/>
            </a:pPr>
            <a:r>
              <a:rPr lang="tr-TR" dirty="0"/>
              <a:t>Bu alanın başkalarından gizlenmesi ve anne-baba </a:t>
            </a:r>
            <a:r>
              <a:rPr lang="tr-TR" dirty="0" smtClean="0"/>
              <a:t>ve doktorlar </a:t>
            </a:r>
            <a:r>
              <a:rPr lang="tr-TR" dirty="0"/>
              <a:t>dışında bu bölgeye kimsenin </a:t>
            </a:r>
            <a:r>
              <a:rPr lang="tr-TR" dirty="0" smtClean="0"/>
              <a:t>dokunmaması gerektiği </a:t>
            </a:r>
            <a:r>
              <a:rPr lang="tr-TR" dirty="0"/>
              <a:t>çocuğa öğretilmelidir.</a:t>
            </a:r>
          </a:p>
          <a:p>
            <a:pPr marL="0" indent="0">
              <a:buNone/>
            </a:pPr>
            <a:r>
              <a:rPr lang="tr-TR" dirty="0"/>
              <a:t>Cinsel organlar çocuk sorduğunda anne-baba </a:t>
            </a:r>
            <a:r>
              <a:rPr lang="tr-TR" dirty="0" smtClean="0"/>
              <a:t>üzerinden değil</a:t>
            </a:r>
            <a:r>
              <a:rPr lang="tr-TR" dirty="0"/>
              <a:t>, çocuğun kendi </a:t>
            </a:r>
            <a:r>
              <a:rPr lang="tr-TR" dirty="0" smtClean="0"/>
              <a:t>cinsel organları </a:t>
            </a:r>
            <a:r>
              <a:rPr lang="tr-TR" dirty="0"/>
              <a:t>ya da kitaplar</a:t>
            </a:r>
          </a:p>
          <a:p>
            <a:pPr marL="0" indent="0">
              <a:buNone/>
            </a:pPr>
            <a:r>
              <a:rPr lang="tr-TR" dirty="0"/>
              <a:t>üzerinden öğretilmelidir.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Çocuklar </a:t>
            </a:r>
            <a:r>
              <a:rPr lang="tr-TR" dirty="0"/>
              <a:t>dört yaşından itibaren vücutlarının belli bölgelerine dokunulmasından rahatsızlık duymaya başlamalıdır.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Özellikle </a:t>
            </a:r>
            <a:r>
              <a:rPr lang="tr-TR" dirty="0" err="1"/>
              <a:t>genital</a:t>
            </a:r>
            <a:r>
              <a:rPr lang="tr-TR" dirty="0"/>
              <a:t> bölgelere dokunulması çocukta ani tepkiye neden olmalıdır.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bilincin kazandırılması için dört yaşından itibaren çocukların </a:t>
            </a:r>
            <a:r>
              <a:rPr lang="tr-TR" dirty="0" err="1"/>
              <a:t>genital</a:t>
            </a:r>
            <a:r>
              <a:rPr lang="tr-TR" dirty="0"/>
              <a:t> bölgelerine temas azaltılmalıdır.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Eş</a:t>
            </a:r>
            <a:r>
              <a:rPr lang="tr-TR" dirty="0"/>
              <a:t>, dost ve akrabalar tarafından çocuk, cinsel organlarına dokunularak, öperek, vurarak sevilmemelidir.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259632" y="338328"/>
            <a:ext cx="7427168" cy="1252728"/>
          </a:xfrm>
        </p:spPr>
        <p:txBody>
          <a:bodyPr>
            <a:noAutofit/>
          </a:bodyPr>
          <a:lstStyle/>
          <a:p>
            <a:pPr algn="r"/>
            <a:r>
              <a:rPr lang="tr-TR" sz="2800" dirty="0" smtClean="0"/>
              <a:t>Özel </a:t>
            </a:r>
            <a:r>
              <a:rPr lang="tr-TR" sz="2800" dirty="0"/>
              <a:t>Alanı Tanımlama-"Dokunulması yasak olan yerlerim" </a:t>
            </a:r>
            <a:r>
              <a:rPr lang="tr-TR" sz="2800" dirty="0" smtClean="0"/>
              <a:t>refleksi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145168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dirty="0" smtClean="0"/>
              <a:t>”</a:t>
            </a:r>
            <a:r>
              <a:rPr lang="tr-TR" dirty="0"/>
              <a:t>Daha küçük” diye düşünerek çocuğu iç çamaşırına</a:t>
            </a:r>
          </a:p>
          <a:p>
            <a:pPr marL="0" indent="0">
              <a:buNone/>
            </a:pPr>
            <a:r>
              <a:rPr lang="tr-TR" dirty="0"/>
              <a:t>varıncaya kadar başkalarının önünde soyup giydirmek</a:t>
            </a:r>
          </a:p>
          <a:p>
            <a:pPr marL="0" indent="0">
              <a:buNone/>
            </a:pPr>
            <a:r>
              <a:rPr lang="tr-TR" dirty="0"/>
              <a:t>doğru değildir.</a:t>
            </a:r>
          </a:p>
          <a:p>
            <a:pPr marL="0" indent="0">
              <a:buNone/>
            </a:pPr>
            <a:r>
              <a:rPr lang="tr-TR" dirty="0"/>
              <a:t>Tabi ki anne-babanın da çocuğun görmeyeceği bir</a:t>
            </a:r>
          </a:p>
          <a:p>
            <a:pPr marL="0" indent="0">
              <a:buNone/>
            </a:pPr>
            <a:r>
              <a:rPr lang="tr-TR" dirty="0"/>
              <a:t>alanda giyinip-soyunması da çocuğun bütüncül bir</a:t>
            </a:r>
          </a:p>
          <a:p>
            <a:pPr marL="0" indent="0">
              <a:buNone/>
            </a:pPr>
            <a:r>
              <a:rPr lang="tr-TR" dirty="0"/>
              <a:t>mahremiyet duygusu geliştirmesi açısından önemlidir.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632848" cy="1252728"/>
          </a:xfrm>
        </p:spPr>
        <p:txBody>
          <a:bodyPr>
            <a:noAutofit/>
          </a:bodyPr>
          <a:lstStyle/>
          <a:p>
            <a:r>
              <a:rPr lang="tr-TR" sz="3600" dirty="0" smtClean="0"/>
              <a:t>Çocuğun </a:t>
            </a:r>
            <a:r>
              <a:rPr lang="tr-TR" sz="3600" dirty="0"/>
              <a:t>Başkalarının Önünde Kıyafetinin</a:t>
            </a:r>
            <a:br>
              <a:rPr lang="tr-TR" sz="3600" dirty="0"/>
            </a:br>
            <a:r>
              <a:rPr lang="tr-TR" sz="3600" dirty="0"/>
              <a:t>Değiştirilmemesi</a:t>
            </a:r>
            <a:br>
              <a:rPr lang="tr-TR" sz="3600" dirty="0"/>
            </a:b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38138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2060848"/>
            <a:ext cx="8712967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Özellikle </a:t>
            </a:r>
            <a:r>
              <a:rPr lang="tr-TR" dirty="0"/>
              <a:t>dört-beş yaşından sonra çocuğu iç çamaşırı </a:t>
            </a:r>
            <a:r>
              <a:rPr lang="tr-TR" dirty="0" smtClean="0"/>
              <a:t>ile yıkamak</a:t>
            </a:r>
            <a:r>
              <a:rPr lang="tr-TR" dirty="0"/>
              <a:t>, iç çamaşırı çıkarırken ve temizlerken gözleri</a:t>
            </a:r>
          </a:p>
          <a:p>
            <a:pPr marL="0" indent="0">
              <a:buNone/>
            </a:pPr>
            <a:r>
              <a:rPr lang="tr-TR" dirty="0"/>
              <a:t>kısarak ya da başı hafif yana çevirerek o alana </a:t>
            </a:r>
            <a:r>
              <a:rPr lang="tr-TR" dirty="0" smtClean="0"/>
              <a:t>saygı gösterdiğimizi </a:t>
            </a:r>
            <a:r>
              <a:rPr lang="tr-TR" dirty="0"/>
              <a:t>hissettirmek çocuklarda </a:t>
            </a:r>
            <a:r>
              <a:rPr lang="tr-TR" dirty="0" smtClean="0"/>
              <a:t>mahremiyet duygusunun </a:t>
            </a:r>
            <a:r>
              <a:rPr lang="tr-TR" dirty="0"/>
              <a:t>gelişmesine katkı sağlayacaktır.</a:t>
            </a:r>
          </a:p>
          <a:p>
            <a:pPr marL="0" indent="0">
              <a:buNone/>
            </a:pPr>
            <a:r>
              <a:rPr lang="tr-TR" dirty="0"/>
              <a:t>Yedi yaşından sonra banyoda çocukların kendi </a:t>
            </a:r>
            <a:r>
              <a:rPr lang="tr-TR" dirty="0" smtClean="0"/>
              <a:t>mahrem alanlarını </a:t>
            </a:r>
            <a:r>
              <a:rPr lang="tr-TR" dirty="0"/>
              <a:t>kendi temizlemelerine fırsat tanımak da </a:t>
            </a:r>
            <a:r>
              <a:rPr lang="tr-TR" dirty="0" smtClean="0"/>
              <a:t>hem sorumluluk </a:t>
            </a:r>
            <a:r>
              <a:rPr lang="tr-TR" dirty="0"/>
              <a:t>hem mahremiyet duygusunun </a:t>
            </a:r>
            <a:r>
              <a:rPr lang="tr-TR" dirty="0" smtClean="0"/>
              <a:t>gelişimi açısından </a:t>
            </a:r>
            <a:r>
              <a:rPr lang="tr-TR" dirty="0"/>
              <a:t>güzel olacaktır.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Anne </a:t>
            </a:r>
            <a:r>
              <a:rPr lang="tr-TR" dirty="0"/>
              <a:t>babanın da çocuklarını banyo yaptırırken </a:t>
            </a:r>
            <a:r>
              <a:rPr lang="tr-TR" dirty="0" smtClean="0"/>
              <a:t>ölçülü bir </a:t>
            </a:r>
            <a:r>
              <a:rPr lang="tr-TR" dirty="0"/>
              <a:t>kıyafetleri olması gerekmektedir. 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Çocuğu </a:t>
            </a:r>
            <a:r>
              <a:rPr lang="tr-TR" dirty="0"/>
              <a:t>Banyo yaptırırken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4193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060848"/>
            <a:ext cx="8208912" cy="446449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tr-TR" dirty="0" smtClean="0"/>
              <a:t>Küçük </a:t>
            </a:r>
            <a:r>
              <a:rPr lang="tr-TR" dirty="0"/>
              <a:t>çocukları cinsel organlarına dokunarak, onları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tr-TR" dirty="0"/>
              <a:t>konu yaparak sevmek doğru değildir. </a:t>
            </a:r>
            <a:endParaRPr lang="tr-TR" dirty="0" smtClean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tr-TR" dirty="0" smtClean="0"/>
              <a:t>Çünkü </a:t>
            </a:r>
            <a:r>
              <a:rPr lang="tr-TR" dirty="0"/>
              <a:t>bu </a:t>
            </a:r>
            <a:r>
              <a:rPr lang="tr-TR" dirty="0" smtClean="0"/>
              <a:t>durum, onların </a:t>
            </a:r>
            <a:r>
              <a:rPr lang="tr-TR" dirty="0"/>
              <a:t>özel alanlarının ihlalidir. </a:t>
            </a:r>
            <a:endParaRPr lang="tr-TR" dirty="0" smtClean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tr-TR" dirty="0" smtClean="0"/>
              <a:t>Çocuk </a:t>
            </a:r>
            <a:r>
              <a:rPr lang="tr-TR" dirty="0"/>
              <a:t>bu </a:t>
            </a:r>
            <a:r>
              <a:rPr lang="tr-TR" dirty="0" smtClean="0"/>
              <a:t>şekilde başkalarının </a:t>
            </a:r>
            <a:r>
              <a:rPr lang="tr-TR" dirty="0"/>
              <a:t>özel alanlarının kullanılarak onlara </a:t>
            </a:r>
            <a:r>
              <a:rPr lang="tr-TR" dirty="0" smtClean="0"/>
              <a:t>şaka yapılabileceği </a:t>
            </a:r>
            <a:r>
              <a:rPr lang="tr-TR" dirty="0"/>
              <a:t>inancını taşır.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tr-TR" dirty="0"/>
              <a:t>Ayrıca çocukları cinsel organlarını konu ederek </a:t>
            </a:r>
            <a:r>
              <a:rPr lang="tr-TR" dirty="0" smtClean="0"/>
              <a:t>sevmek, onları </a:t>
            </a:r>
            <a:r>
              <a:rPr lang="tr-TR" dirty="0"/>
              <a:t>kendilerini kötü niyetli yabancılardan </a:t>
            </a:r>
            <a:r>
              <a:rPr lang="tr-TR" dirty="0" smtClean="0"/>
              <a:t>korumak konusunda </a:t>
            </a:r>
            <a:r>
              <a:rPr lang="tr-TR" dirty="0"/>
              <a:t>etkisiz kılabilir. </a:t>
            </a:r>
            <a:endParaRPr lang="tr-TR" dirty="0" smtClean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tr-TR" dirty="0" smtClean="0"/>
              <a:t>Çocuk</a:t>
            </a:r>
            <a:r>
              <a:rPr lang="tr-TR" dirty="0"/>
              <a:t>, bir başkası </a:t>
            </a:r>
            <a:r>
              <a:rPr lang="tr-TR" dirty="0" smtClean="0"/>
              <a:t>özel alanına </a:t>
            </a:r>
            <a:r>
              <a:rPr lang="tr-TR" dirty="0"/>
              <a:t>dokunmak istediğinde bunun iyi mi yoksa </a:t>
            </a:r>
            <a:r>
              <a:rPr lang="tr-TR" dirty="0" smtClean="0"/>
              <a:t>kötü mü </a:t>
            </a:r>
            <a:r>
              <a:rPr lang="tr-TR" dirty="0"/>
              <a:t>olduğunun ayrımını yapamayabilir.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tr-TR" dirty="0"/>
              <a:t>Çocuğun cinsel organlarını şaka konusu </a:t>
            </a:r>
            <a:r>
              <a:rPr lang="tr-TR" dirty="0" smtClean="0"/>
              <a:t>yapmak, göstermesini </a:t>
            </a:r>
            <a:r>
              <a:rPr lang="tr-TR" dirty="0"/>
              <a:t>istemek, onlara dokunmaya </a:t>
            </a:r>
            <a:r>
              <a:rPr lang="tr-TR" dirty="0" smtClean="0"/>
              <a:t>çalışmak çocuğun </a:t>
            </a:r>
            <a:r>
              <a:rPr lang="tr-TR" dirty="0"/>
              <a:t>cinsel kimlik gelişimi açısından </a:t>
            </a:r>
            <a:r>
              <a:rPr lang="tr-TR" dirty="0" smtClean="0"/>
              <a:t>oldukça sakıncalıdır.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566330" y="338328"/>
            <a:ext cx="7326150" cy="1252728"/>
          </a:xfrm>
        </p:spPr>
        <p:txBody>
          <a:bodyPr>
            <a:noAutofit/>
          </a:bodyPr>
          <a:lstStyle/>
          <a:p>
            <a:r>
              <a:rPr lang="tr-TR" sz="3200" dirty="0" smtClean="0"/>
              <a:t>Çocukların </a:t>
            </a:r>
            <a:r>
              <a:rPr lang="tr-TR" sz="3200" dirty="0"/>
              <a:t>Cinsel Organını Sevgi Objesi</a:t>
            </a:r>
            <a:br>
              <a:rPr lang="tr-TR" sz="3200" dirty="0"/>
            </a:br>
            <a:r>
              <a:rPr lang="tr-TR" sz="3200" dirty="0"/>
              <a:t>Yapmama</a:t>
            </a:r>
            <a:br>
              <a:rPr lang="tr-TR" sz="3200" dirty="0"/>
            </a:b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17618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3284984"/>
            <a:ext cx="8640960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2 </a:t>
            </a:r>
            <a:r>
              <a:rPr lang="tr-TR" dirty="0"/>
              <a:t>yaşla birlikte çocuk yavaş yavaş bağımsızlığını kazanır</a:t>
            </a:r>
          </a:p>
          <a:p>
            <a:pPr marL="0" indent="0">
              <a:buNone/>
            </a:pPr>
            <a:r>
              <a:rPr lang="tr-TR" dirty="0"/>
              <a:t>ve kendi başına yemek yemeye, yolda kendi başına</a:t>
            </a:r>
          </a:p>
          <a:p>
            <a:pPr marL="0" indent="0">
              <a:buNone/>
            </a:pPr>
            <a:r>
              <a:rPr lang="tr-TR" dirty="0"/>
              <a:t>yürümek istemeye başlar.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Bu dönem gelişim olarak da çocuğun odasının</a:t>
            </a:r>
          </a:p>
          <a:p>
            <a:pPr marL="0" indent="0">
              <a:buNone/>
            </a:pPr>
            <a:r>
              <a:rPr lang="tr-TR" dirty="0"/>
              <a:t>ayrılabileceği bir zamandır. Ancak ekstra bazı durumlar</a:t>
            </a:r>
          </a:p>
          <a:p>
            <a:pPr marL="0" indent="0">
              <a:buNone/>
            </a:pPr>
            <a:r>
              <a:rPr lang="tr-TR" dirty="0"/>
              <a:t>olabilir. Genel olarak 4 yaşına kadar bu sorun</a:t>
            </a:r>
          </a:p>
          <a:p>
            <a:pPr marL="0" indent="0">
              <a:buNone/>
            </a:pPr>
            <a:r>
              <a:rPr lang="tr-TR" dirty="0"/>
              <a:t>çözülmelidir. Çocuğun anne babasının özel ilişkisine</a:t>
            </a:r>
          </a:p>
          <a:p>
            <a:pPr marL="0" indent="0">
              <a:buNone/>
            </a:pPr>
            <a:r>
              <a:rPr lang="tr-TR" dirty="0"/>
              <a:t>şahit olması sakıncalıdır. 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437512" cy="1252728"/>
          </a:xfrm>
        </p:spPr>
        <p:txBody>
          <a:bodyPr>
            <a:noAutofit/>
          </a:bodyPr>
          <a:lstStyle/>
          <a:p>
            <a:r>
              <a:rPr lang="tr-TR" sz="3600" dirty="0" smtClean="0"/>
              <a:t>Çocuğun </a:t>
            </a:r>
            <a:r>
              <a:rPr lang="tr-TR" sz="3600" dirty="0"/>
              <a:t>Anne Babayla Yatağının Ayrılması</a:t>
            </a:r>
            <a:br>
              <a:rPr lang="tr-TR" sz="3600" dirty="0"/>
            </a:br>
            <a:endParaRPr lang="tr-TR" sz="3600" dirty="0"/>
          </a:p>
        </p:txBody>
      </p:sp>
      <p:pic>
        <p:nvPicPr>
          <p:cNvPr id="5122" name="Picture 2" descr="http://www.nisanurdergisi.com/image/haber/2013/12/30/Resim_13884066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712968" cy="150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74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Çocuklara </a:t>
            </a:r>
            <a:r>
              <a:rPr lang="tr-TR" dirty="0"/>
              <a:t>dört-beş yaştan itibaren anne-babanın odası</a:t>
            </a:r>
          </a:p>
          <a:p>
            <a:pPr marL="0" indent="0">
              <a:buNone/>
            </a:pPr>
            <a:r>
              <a:rPr lang="tr-TR" dirty="0"/>
              <a:t>kapalı ise odaya kapıyı çalarak ve izin alarak girmesi</a:t>
            </a:r>
          </a:p>
          <a:p>
            <a:pPr marL="0" indent="0">
              <a:buNone/>
            </a:pPr>
            <a:r>
              <a:rPr lang="tr-TR" dirty="0"/>
              <a:t>gerektiği öğretilmelidir. Çocuğun odasına girerken</a:t>
            </a:r>
          </a:p>
          <a:p>
            <a:pPr marL="0" indent="0">
              <a:buNone/>
            </a:pPr>
            <a:r>
              <a:rPr lang="tr-TR" dirty="0"/>
              <a:t>kapısının çalınması çocuğa iyi bir model oluşturacaktır. 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632848" cy="1252728"/>
          </a:xfrm>
        </p:spPr>
        <p:txBody>
          <a:bodyPr>
            <a:noAutofit/>
          </a:bodyPr>
          <a:lstStyle/>
          <a:p>
            <a:r>
              <a:rPr lang="tr-TR" sz="3200" dirty="0" smtClean="0"/>
              <a:t>Odanıza </a:t>
            </a:r>
            <a:r>
              <a:rPr lang="tr-TR" sz="3200" dirty="0"/>
              <a:t>İzin Alarak Girmesi Gerektiğini</a:t>
            </a:r>
            <a:br>
              <a:rPr lang="tr-TR" sz="3200" dirty="0"/>
            </a:br>
            <a:r>
              <a:rPr lang="tr-TR" sz="3200" dirty="0"/>
              <a:t>Öğretme</a:t>
            </a:r>
            <a:br>
              <a:rPr lang="tr-TR" sz="3200" dirty="0"/>
            </a:br>
            <a:endParaRPr lang="tr-TR" sz="3200" dirty="0"/>
          </a:p>
        </p:txBody>
      </p:sp>
      <p:pic>
        <p:nvPicPr>
          <p:cNvPr id="6" name="Picture 8" descr="http://pedagojidernegi.com/wp-content/uploads/2013/02/cocukta-mahremiyet-egitim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112" y="4797152"/>
            <a:ext cx="373284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284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</TotalTime>
  <Words>1170</Words>
  <Application>Microsoft Office PowerPoint</Application>
  <PresentationFormat>Ekran Gösterisi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Dalga Biçimi</vt:lpstr>
      <vt:lpstr>Slayt 1</vt:lpstr>
      <vt:lpstr>Giriş</vt:lpstr>
      <vt:lpstr>Mahremiyet eğitimi</vt:lpstr>
      <vt:lpstr>Özel Alanı Tanımlama-"Dokunulması yasak olan yerlerim" refleksi </vt:lpstr>
      <vt:lpstr>Çocuğun Başkalarının Önünde Kıyafetinin Değiştirilmemesi </vt:lpstr>
      <vt:lpstr>Çocuğu Banyo yaptırırken </vt:lpstr>
      <vt:lpstr>Çocukların Cinsel Organını Sevgi Objesi Yapmama </vt:lpstr>
      <vt:lpstr>Çocuğun Anne Babayla Yatağının Ayrılması </vt:lpstr>
      <vt:lpstr>Odanıza İzin Alarak Girmesi Gerektiğini Öğretme </vt:lpstr>
      <vt:lpstr>Televizyondaki Sahneler </vt:lpstr>
      <vt:lpstr>’İzin verirsem dokunabilirsin’ ’bilinci </vt:lpstr>
      <vt:lpstr>"Bedenim bana aittir" bilinci </vt:lpstr>
      <vt:lpstr>"Fiziksel baskıya direnme" refleksi </vt:lpstr>
      <vt:lpstr>"Vücudum görünmemeli" hissi </vt:lpstr>
      <vt:lpstr> "Tuvalette benden başkası olmamalı" bilinci </vt:lpstr>
      <vt:lpstr>"Soyunma ve giyinmede yalnızlık" ilkesi </vt:lpstr>
      <vt:lpstr>"İzin verirsem kabul edilirsin" ilkesi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GÜRSEL</dc:creator>
  <cp:lastModifiedBy>BETA BİLGİSAYAR</cp:lastModifiedBy>
  <cp:revision>7</cp:revision>
  <dcterms:created xsi:type="dcterms:W3CDTF">2015-02-16T06:54:18Z</dcterms:created>
  <dcterms:modified xsi:type="dcterms:W3CDTF">2017-02-03T06:59:56Z</dcterms:modified>
</cp:coreProperties>
</file>