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9" r:id="rId2"/>
    <p:sldId id="256" r:id="rId3"/>
    <p:sldId id="257" r:id="rId4"/>
    <p:sldId id="258" r:id="rId5"/>
    <p:sldId id="259" r:id="rId6"/>
    <p:sldId id="264" r:id="rId7"/>
    <p:sldId id="263" r:id="rId8"/>
    <p:sldId id="262" r:id="rId9"/>
    <p:sldId id="261" r:id="rId10"/>
    <p:sldId id="260" r:id="rId11"/>
    <p:sldId id="265" r:id="rId12"/>
    <p:sldId id="266" r:id="rId13"/>
    <p:sldId id="267" r:id="rId14"/>
    <p:sldId id="268" r:id="rId15"/>
    <p:sldId id="269" r:id="rId16"/>
    <p:sldId id="288" r:id="rId17"/>
    <p:sldId id="277" r:id="rId18"/>
    <p:sldId id="280" r:id="rId19"/>
    <p:sldId id="281" r:id="rId20"/>
    <p:sldId id="282" r:id="rId21"/>
    <p:sldId id="291" r:id="rId22"/>
    <p:sldId id="289" r:id="rId23"/>
    <p:sldId id="290" r:id="rId24"/>
    <p:sldId id="285" r:id="rId25"/>
    <p:sldId id="286" r:id="rId26"/>
    <p:sldId id="287" r:id="rId27"/>
    <p:sldId id="283" r:id="rId28"/>
    <p:sldId id="28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34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t>24.12.2019</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24.12.2019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t>24.12.2019</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5076056" y="1628800"/>
            <a:ext cx="2844824" cy="2304256"/>
          </a:xfrm>
        </p:spPr>
        <p:txBody>
          <a:bodyPr>
            <a:noAutofit/>
          </a:bodyPr>
          <a:lstStyle/>
          <a:p>
            <a:r>
              <a:rPr lang="tr-TR" sz="5400" b="1" dirty="0" smtClean="0">
                <a:solidFill>
                  <a:schemeClr val="accent5">
                    <a:lumMod val="50000"/>
                  </a:schemeClr>
                </a:solidFill>
              </a:rPr>
              <a:t>TUVALET EĞİTİMİ</a:t>
            </a:r>
            <a:endParaRPr lang="tr-TR" sz="5400" b="1" dirty="0">
              <a:solidFill>
                <a:schemeClr val="accent5">
                  <a:lumMod val="50000"/>
                </a:schemeClr>
              </a:solidFill>
            </a:endParaRPr>
          </a:p>
        </p:txBody>
      </p:sp>
      <p:sp>
        <p:nvSpPr>
          <p:cNvPr id="5" name="Alt Başlık 4"/>
          <p:cNvSpPr>
            <a:spLocks noGrp="1"/>
          </p:cNvSpPr>
          <p:nvPr>
            <p:ph type="subTitle" idx="1"/>
          </p:nvPr>
        </p:nvSpPr>
        <p:spPr>
          <a:xfrm>
            <a:off x="4572000" y="3861048"/>
            <a:ext cx="3672408" cy="2592288"/>
          </a:xfrm>
        </p:spPr>
        <p:txBody>
          <a:bodyPr>
            <a:normAutofit/>
          </a:bodyPr>
          <a:lstStyle/>
          <a:p>
            <a:pPr marL="285750" indent="-285750">
              <a:buFont typeface="Arial" charset="0"/>
              <a:buChar char="•"/>
            </a:pPr>
            <a:r>
              <a:rPr lang="tr-TR" b="1" dirty="0" smtClean="0">
                <a:solidFill>
                  <a:schemeClr val="accent5">
                    <a:lumMod val="50000"/>
                  </a:schemeClr>
                </a:solidFill>
                <a:effectLst>
                  <a:outerShdw blurRad="38100" dist="38100" dir="2700000" algn="tl">
                    <a:srgbClr val="000000">
                      <a:alpha val="43137"/>
                    </a:srgbClr>
                  </a:outerShdw>
                </a:effectLst>
              </a:rPr>
              <a:t>Tuvalet eğitimi nedir?</a:t>
            </a:r>
          </a:p>
          <a:p>
            <a:pPr marL="285750" indent="-285750">
              <a:buFont typeface="Arial" charset="0"/>
              <a:buChar char="•"/>
            </a:pPr>
            <a:endParaRPr lang="tr-TR" b="1" dirty="0" smtClean="0">
              <a:solidFill>
                <a:schemeClr val="accent5">
                  <a:lumMod val="50000"/>
                </a:schemeClr>
              </a:solidFill>
              <a:effectLst>
                <a:outerShdw blurRad="38100" dist="38100" dir="2700000" algn="tl">
                  <a:srgbClr val="000000">
                    <a:alpha val="43137"/>
                  </a:srgbClr>
                </a:outerShdw>
              </a:effectLst>
            </a:endParaRPr>
          </a:p>
          <a:p>
            <a:pPr marL="285750" indent="-285750">
              <a:buFont typeface="Arial" charset="0"/>
              <a:buChar char="•"/>
            </a:pPr>
            <a:r>
              <a:rPr lang="tr-TR" b="1" dirty="0" smtClean="0">
                <a:solidFill>
                  <a:schemeClr val="accent5">
                    <a:lumMod val="50000"/>
                  </a:schemeClr>
                </a:solidFill>
                <a:effectLst>
                  <a:outerShdw blurRad="38100" dist="38100" dir="2700000" algn="tl">
                    <a:srgbClr val="000000">
                      <a:alpha val="43137"/>
                    </a:srgbClr>
                  </a:outerShdw>
                </a:effectLst>
              </a:rPr>
              <a:t>Çocuğun tuvalet eğitimine hazır olduğunu gösteren belirtiler nelerdir?</a:t>
            </a:r>
          </a:p>
          <a:p>
            <a:pPr marL="285750" indent="-285750">
              <a:buFont typeface="Arial" charset="0"/>
              <a:buChar char="•"/>
            </a:pPr>
            <a:endParaRPr lang="tr-TR" b="1" dirty="0" smtClean="0">
              <a:solidFill>
                <a:schemeClr val="accent5">
                  <a:lumMod val="50000"/>
                </a:schemeClr>
              </a:solidFill>
              <a:effectLst>
                <a:outerShdw blurRad="38100" dist="38100" dir="2700000" algn="tl">
                  <a:srgbClr val="000000">
                    <a:alpha val="43137"/>
                  </a:srgbClr>
                </a:outerShdw>
              </a:effectLst>
            </a:endParaRPr>
          </a:p>
          <a:p>
            <a:pPr marL="285750" indent="-285750">
              <a:buFont typeface="Arial" charset="0"/>
              <a:buChar char="•"/>
            </a:pPr>
            <a:r>
              <a:rPr lang="tr-TR" b="1" dirty="0" smtClean="0">
                <a:solidFill>
                  <a:schemeClr val="accent5">
                    <a:lumMod val="50000"/>
                  </a:schemeClr>
                </a:solidFill>
                <a:effectLst>
                  <a:outerShdw blurRad="38100" dist="38100" dir="2700000" algn="tl">
                    <a:srgbClr val="000000">
                      <a:alpha val="43137"/>
                    </a:srgbClr>
                  </a:outerShdw>
                </a:effectLst>
              </a:rPr>
              <a:t>Tuvalet </a:t>
            </a:r>
            <a:r>
              <a:rPr lang="tr-TR" b="1" dirty="0">
                <a:solidFill>
                  <a:schemeClr val="accent5">
                    <a:lumMod val="50000"/>
                  </a:schemeClr>
                </a:solidFill>
                <a:effectLst>
                  <a:outerShdw blurRad="38100" dist="38100" dir="2700000" algn="tl">
                    <a:srgbClr val="000000">
                      <a:alpha val="43137"/>
                    </a:srgbClr>
                  </a:outerShdw>
                </a:effectLst>
              </a:rPr>
              <a:t>eğitimi nasıl verilir</a:t>
            </a:r>
            <a:r>
              <a:rPr lang="tr-TR" b="1" dirty="0" smtClean="0">
                <a:solidFill>
                  <a:schemeClr val="accent5">
                    <a:lumMod val="50000"/>
                  </a:schemeClr>
                </a:solidFill>
                <a:effectLst>
                  <a:outerShdw blurRad="38100" dist="38100" dir="2700000" algn="tl">
                    <a:srgbClr val="000000">
                      <a:alpha val="43137"/>
                    </a:srgbClr>
                  </a:outerShdw>
                </a:effectLst>
              </a:rPr>
              <a:t>?</a:t>
            </a:r>
          </a:p>
          <a:p>
            <a:pPr marL="285750" indent="-285750">
              <a:buFont typeface="Arial" charset="0"/>
              <a:buChar char="•"/>
            </a:pPr>
            <a:endParaRPr lang="tr-TR" b="1" dirty="0">
              <a:effectLst>
                <a:outerShdw blurRad="38100" dist="38100" dir="2700000" algn="tl">
                  <a:srgbClr val="000000">
                    <a:alpha val="43137"/>
                  </a:srgbClr>
                </a:outerShdw>
              </a:effectLst>
            </a:endParaRPr>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48680"/>
            <a:ext cx="4392488" cy="561662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164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Çocuğun konuya istekli olduğu fark edildiğinde lazımlık almaya birlikte gidilebilir. Nasıl kullanıldığı zorlayıcı olmadan anlatılır. Lazımlık onun odasında durabilir kullanılacağı zaman banyoya götürülebilir. Lazımlık ya da tuvaleti kullanan başka çocukları fark etmesi sağlanabilir. </a:t>
            </a:r>
          </a:p>
        </p:txBody>
      </p:sp>
      <p:sp>
        <p:nvSpPr>
          <p:cNvPr id="4" name="Dikdörtgen 3"/>
          <p:cNvSpPr/>
          <p:nvPr/>
        </p:nvSpPr>
        <p:spPr>
          <a:xfrm>
            <a:off x="1259632" y="836712"/>
            <a:ext cx="6462464" cy="1600438"/>
          </a:xfrm>
          <a:prstGeom prst="rect">
            <a:avLst/>
          </a:prstGeom>
        </p:spPr>
        <p:txBody>
          <a:bodyPr wrap="square">
            <a:spAutoFit/>
          </a:bodyPr>
          <a:lstStyle/>
          <a:p>
            <a:pPr algn="ctr"/>
            <a:r>
              <a:rPr lang="tr-TR" sz="4000" b="1" dirty="0">
                <a:solidFill>
                  <a:srgbClr val="94C600"/>
                </a:solidFill>
                <a:ea typeface="+mj-ea"/>
                <a:cs typeface="+mj-cs"/>
              </a:rPr>
              <a:t>Tuvalet eğitimi nasıl yapılmalıdır? </a:t>
            </a:r>
            <a:br>
              <a:rPr lang="tr-TR" sz="4000" b="1" dirty="0">
                <a:solidFill>
                  <a:srgbClr val="94C600"/>
                </a:solidFill>
                <a:ea typeface="+mj-ea"/>
                <a:cs typeface="+mj-cs"/>
              </a:rPr>
            </a:br>
            <a:endParaRPr lang="tr-TR" b="1" dirty="0"/>
          </a:p>
        </p:txBody>
      </p:sp>
    </p:spTree>
    <p:extLst>
      <p:ext uri="{BB962C8B-B14F-4D97-AF65-F5344CB8AC3E}">
        <p14:creationId xmlns:p14="http://schemas.microsoft.com/office/powerpoint/2010/main" val="107544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556792"/>
            <a:ext cx="5976782" cy="901904"/>
          </a:xfrm>
        </p:spPr>
        <p:txBody>
          <a:bodyPr>
            <a:normAutofit fontScale="90000"/>
          </a:bodyPr>
          <a:lstStyle/>
          <a:p>
            <a:pPr algn="ctr"/>
            <a:r>
              <a:rPr lang="tr-TR" sz="3600" b="1" dirty="0">
                <a:solidFill>
                  <a:srgbClr val="94C600"/>
                </a:solidFill>
              </a:rPr>
              <a:t>Tuvalet eğitimi nasıl yapılmalıdır? </a:t>
            </a:r>
            <a:br>
              <a:rPr lang="tr-TR" sz="3600" b="1" dirty="0">
                <a:solidFill>
                  <a:srgbClr val="94C600"/>
                </a:solidFill>
              </a:rPr>
            </a:br>
            <a:endParaRPr lang="tr-TR" b="1" dirty="0"/>
          </a:p>
        </p:txBody>
      </p:sp>
      <p:sp>
        <p:nvSpPr>
          <p:cNvPr id="3" name="İçerik Yer Tutucusu 2"/>
          <p:cNvSpPr>
            <a:spLocks noGrp="1"/>
          </p:cNvSpPr>
          <p:nvPr>
            <p:ph idx="1"/>
          </p:nvPr>
        </p:nvSpPr>
        <p:spPr/>
        <p:txBody>
          <a:bodyPr>
            <a:normAutofit fontScale="92500"/>
          </a:bodyPr>
          <a:lstStyle/>
          <a:p>
            <a:pPr algn="just"/>
            <a:r>
              <a:rPr lang="tr-TR" dirty="0"/>
              <a:t>Başlangıç için günde 3 kez 5-10 dakika lazımlıkta oturtmak iyi olur. Yemekten 20-30 dakika sonrası </a:t>
            </a:r>
            <a:r>
              <a:rPr lang="tr-TR" dirty="0" err="1"/>
              <a:t>gastro</a:t>
            </a:r>
            <a:r>
              <a:rPr lang="tr-TR" dirty="0"/>
              <a:t> kolik refleksin etkisi nedeniyle uygun zaman olabilir. Tekrar tekrar sabırla aynı teklif yapılmalı başarı gösterdiğinde ödüllendirilmelidir. Başlangıçta sonuca ulaşılmasa bile gidip tuvalette birkaç dakika oturması övülebilir. Beze yapılan kakalar „yeri burası“ diye belirtilerek onunla birlikte tuvalete dökülebilir.</a:t>
            </a:r>
          </a:p>
        </p:txBody>
      </p:sp>
    </p:spTree>
    <p:extLst>
      <p:ext uri="{BB962C8B-B14F-4D97-AF65-F5344CB8AC3E}">
        <p14:creationId xmlns:p14="http://schemas.microsoft.com/office/powerpoint/2010/main" val="945178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268760"/>
            <a:ext cx="6336822" cy="1143000"/>
          </a:xfrm>
        </p:spPr>
        <p:txBody>
          <a:bodyPr>
            <a:normAutofit fontScale="90000"/>
          </a:bodyPr>
          <a:lstStyle/>
          <a:p>
            <a:pPr algn="ctr"/>
            <a:r>
              <a:rPr lang="tr-TR" sz="3600" b="1" dirty="0">
                <a:solidFill>
                  <a:srgbClr val="94C600"/>
                </a:solidFill>
              </a:rPr>
              <a:t>Tuvalet eğitimi nasıl yapılmalıdır? </a:t>
            </a:r>
            <a:br>
              <a:rPr lang="tr-TR" sz="3600" b="1" dirty="0">
                <a:solidFill>
                  <a:srgbClr val="94C600"/>
                </a:solidFill>
              </a:rPr>
            </a:br>
            <a:endParaRPr lang="tr-TR" b="1" dirty="0"/>
          </a:p>
        </p:txBody>
      </p:sp>
      <p:sp>
        <p:nvSpPr>
          <p:cNvPr id="3" name="İçerik Yer Tutucusu 2"/>
          <p:cNvSpPr>
            <a:spLocks noGrp="1"/>
          </p:cNvSpPr>
          <p:nvPr>
            <p:ph idx="1"/>
          </p:nvPr>
        </p:nvSpPr>
        <p:spPr>
          <a:xfrm>
            <a:off x="539552" y="2323652"/>
            <a:ext cx="7632848" cy="4129684"/>
          </a:xfrm>
        </p:spPr>
        <p:txBody>
          <a:bodyPr>
            <a:normAutofit fontScale="92500" lnSpcReduction="10000"/>
          </a:bodyPr>
          <a:lstStyle/>
          <a:p>
            <a:pPr algn="just"/>
            <a:r>
              <a:rPr lang="tr-TR" dirty="0"/>
              <a:t>Sonuçta gerçekten uygun yere dışkılama gözlendiğinde ödüllendirilir. Alkışlama, başarı çıkartmaları, küçük armağanlar, birlikte anneanneye telefon etme gibi ödüller verilebilir. Lazımlığı kullanamama, korkma ya da kazalar oluştuğunda asla utandırılmamalı, cezalandırılmamalıdır. Tuvalet eğitimi 6-8 ay alabilir. Yaz ayları gibi annenin daha rahat olduğu, bez olmadan dolaşma olanaklarının bulunduğu aylar daha uygundur. Ailelere bu süreçte gergin olmamaları, onun duygularını gözlemeye çalışmaları, konuya yoğunlaşmaları, her çocuğun farklı olabileceği bu nedenle esnek olmaları gerektiği anımsatılmalıdır.</a:t>
            </a:r>
          </a:p>
        </p:txBody>
      </p:sp>
    </p:spTree>
    <p:extLst>
      <p:ext uri="{BB962C8B-B14F-4D97-AF65-F5344CB8AC3E}">
        <p14:creationId xmlns:p14="http://schemas.microsoft.com/office/powerpoint/2010/main" val="3035276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Tuvalet eğitimi sırasında bazı güçlükler yaşanabilir. Çocuk tümüyle reddedebilir, hiç ilgilenmeyebilir, kabul edip bir süre oturur ama kakasını yapmaz sonra bezi bağlanır bağlanmaz yapabilir, acıdığını söyleyebilir, bazen önce bir kaç kez yapar sonra </a:t>
            </a:r>
            <a:r>
              <a:rPr lang="tr-TR" dirty="0" smtClean="0"/>
              <a:t>sürdürmeyi </a:t>
            </a:r>
            <a:r>
              <a:rPr lang="tr-TR" dirty="0"/>
              <a:t>reddeder, bazen kakasını tutar günlerce yapmaz kabız olur</a:t>
            </a:r>
          </a:p>
        </p:txBody>
      </p:sp>
      <p:sp>
        <p:nvSpPr>
          <p:cNvPr id="4" name="Dikdörtgen 3"/>
          <p:cNvSpPr/>
          <p:nvPr/>
        </p:nvSpPr>
        <p:spPr>
          <a:xfrm>
            <a:off x="1259632" y="980728"/>
            <a:ext cx="6696744" cy="1600438"/>
          </a:xfrm>
          <a:prstGeom prst="rect">
            <a:avLst/>
          </a:prstGeom>
        </p:spPr>
        <p:txBody>
          <a:bodyPr wrap="square">
            <a:spAutoFit/>
          </a:bodyPr>
          <a:lstStyle/>
          <a:p>
            <a:pPr algn="ctr"/>
            <a:r>
              <a:rPr lang="tr-TR" sz="4000" b="1" dirty="0">
                <a:solidFill>
                  <a:srgbClr val="94C600"/>
                </a:solidFill>
                <a:ea typeface="+mj-ea"/>
                <a:cs typeface="+mj-cs"/>
              </a:rPr>
              <a:t>Tuvalet eğitimi nasıl yapılmalıdır? </a:t>
            </a:r>
            <a:br>
              <a:rPr lang="tr-TR" sz="4000" b="1" dirty="0">
                <a:solidFill>
                  <a:srgbClr val="94C600"/>
                </a:solidFill>
                <a:ea typeface="+mj-ea"/>
                <a:cs typeface="+mj-cs"/>
              </a:rPr>
            </a:br>
            <a:endParaRPr lang="tr-TR" b="1" dirty="0"/>
          </a:p>
        </p:txBody>
      </p:sp>
    </p:spTree>
    <p:extLst>
      <p:ext uri="{BB962C8B-B14F-4D97-AF65-F5344CB8AC3E}">
        <p14:creationId xmlns:p14="http://schemas.microsoft.com/office/powerpoint/2010/main" val="183897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412776"/>
            <a:ext cx="7056784" cy="1143000"/>
          </a:xfrm>
        </p:spPr>
        <p:txBody>
          <a:bodyPr>
            <a:noAutofit/>
          </a:bodyPr>
          <a:lstStyle/>
          <a:p>
            <a:pPr algn="ctr"/>
            <a:r>
              <a:rPr lang="tr-TR" sz="3600" b="1" dirty="0">
                <a:solidFill>
                  <a:srgbClr val="94C600"/>
                </a:solidFill>
              </a:rPr>
              <a:t>Tuvalet eğitimi nasıl yapılmalıdır? </a:t>
            </a:r>
            <a:br>
              <a:rPr lang="tr-TR" sz="3600" b="1" dirty="0">
                <a:solidFill>
                  <a:srgbClr val="94C600"/>
                </a:solidFill>
              </a:rPr>
            </a:br>
            <a:endParaRPr lang="tr-TR" b="1" dirty="0"/>
          </a:p>
        </p:txBody>
      </p:sp>
      <p:sp>
        <p:nvSpPr>
          <p:cNvPr id="3" name="İçerik Yer Tutucusu 2"/>
          <p:cNvSpPr>
            <a:spLocks noGrp="1"/>
          </p:cNvSpPr>
          <p:nvPr>
            <p:ph idx="1"/>
          </p:nvPr>
        </p:nvSpPr>
        <p:spPr>
          <a:xfrm>
            <a:off x="1043492" y="1916832"/>
            <a:ext cx="6777317" cy="4608512"/>
          </a:xfrm>
        </p:spPr>
        <p:txBody>
          <a:bodyPr>
            <a:normAutofit fontScale="92500"/>
          </a:bodyPr>
          <a:lstStyle/>
          <a:p>
            <a:pPr algn="just"/>
            <a:r>
              <a:rPr lang="tr-TR" dirty="0"/>
              <a:t> Eğitim sırasında ilişkiler bozulur, inatlaşma ortaya çıkarsa ısrar etmeksizin çocuğa hazır olacağı bir süre tanımak, kıskanma yaratmaksızın yaşıtlarının tuvalet eğitimini başarmış olduklarının farkına varmasını sağlamak yararlı olabilir. Aileye „derin bir soluk alıp, arkanıza yaslanın, kızmayın, düş kırıklığına uğramayın, tuvalet eğitimini başaramamış hiç kimse yoktur, bir süre sonra yine denersiniz, bu arada onu daha iyi tanımaya, başarısız olsa bile onu sevmeye ve sevginizi göstermeye devam ettiğinizi ona hissettirmeye çalışın“ gibi önerilerle destek olmaya çalışılabilir.</a:t>
            </a:r>
          </a:p>
        </p:txBody>
      </p:sp>
    </p:spTree>
    <p:extLst>
      <p:ext uri="{BB962C8B-B14F-4D97-AF65-F5344CB8AC3E}">
        <p14:creationId xmlns:p14="http://schemas.microsoft.com/office/powerpoint/2010/main" val="218826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2564904"/>
            <a:ext cx="6777317" cy="3744416"/>
          </a:xfrm>
        </p:spPr>
        <p:txBody>
          <a:bodyPr/>
          <a:lstStyle/>
          <a:p>
            <a:r>
              <a:rPr lang="tr-TR" dirty="0"/>
              <a:t> Kabızlık gelişmişse beslenme önerileri ve ilaçlarla destek olunabilir. </a:t>
            </a:r>
            <a:endParaRPr lang="tr-TR" dirty="0" smtClean="0"/>
          </a:p>
          <a:p>
            <a:pPr marL="68580" indent="0">
              <a:buNone/>
            </a:pPr>
            <a:endParaRPr lang="tr-TR" dirty="0"/>
          </a:p>
          <a:p>
            <a:pPr algn="just"/>
            <a:r>
              <a:rPr lang="tr-TR" dirty="0"/>
              <a:t>Tuvalet eğitimi almış çocuklarda da 4-5  yaşa dek kazalar olabilir. Stresli zamanlarda geri dönüşler olabilir. Bunların hoş görülmesi konusunda aileyi yüreklendirmek iyi olur. </a:t>
            </a:r>
          </a:p>
          <a:p>
            <a:pPr marL="0" indent="0">
              <a:buNone/>
            </a:pPr>
            <a:endParaRPr lang="tr-TR" dirty="0"/>
          </a:p>
        </p:txBody>
      </p:sp>
      <p:sp>
        <p:nvSpPr>
          <p:cNvPr id="4" name="Dikdörtgen 3"/>
          <p:cNvSpPr/>
          <p:nvPr/>
        </p:nvSpPr>
        <p:spPr>
          <a:xfrm>
            <a:off x="1187624" y="980728"/>
            <a:ext cx="6192688" cy="1600438"/>
          </a:xfrm>
          <a:prstGeom prst="rect">
            <a:avLst/>
          </a:prstGeom>
        </p:spPr>
        <p:txBody>
          <a:bodyPr wrap="square">
            <a:spAutoFit/>
          </a:bodyPr>
          <a:lstStyle/>
          <a:p>
            <a:pPr algn="ctr"/>
            <a:r>
              <a:rPr lang="tr-TR" sz="4000" b="1" dirty="0">
                <a:solidFill>
                  <a:srgbClr val="94C600"/>
                </a:solidFill>
                <a:ea typeface="+mj-ea"/>
                <a:cs typeface="+mj-cs"/>
              </a:rPr>
              <a:t>Tuvalet eğitimi nasıl yapılmalıdır? </a:t>
            </a:r>
            <a:br>
              <a:rPr lang="tr-TR" sz="4000" b="1" dirty="0">
                <a:solidFill>
                  <a:srgbClr val="94C600"/>
                </a:solidFill>
                <a:ea typeface="+mj-ea"/>
                <a:cs typeface="+mj-cs"/>
              </a:rPr>
            </a:br>
            <a:endParaRPr lang="tr-TR" b="1" dirty="0"/>
          </a:p>
        </p:txBody>
      </p:sp>
    </p:spTree>
    <p:extLst>
      <p:ext uri="{BB962C8B-B14F-4D97-AF65-F5344CB8AC3E}">
        <p14:creationId xmlns:p14="http://schemas.microsoft.com/office/powerpoint/2010/main" val="1504399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340768"/>
            <a:ext cx="6777317" cy="4491861"/>
          </a:xfrm>
          <a:solidFill>
            <a:schemeClr val="accent2">
              <a:lumMod val="20000"/>
              <a:lumOff val="80000"/>
            </a:schemeClr>
          </a:solidFill>
        </p:spPr>
        <p:txBody>
          <a:bodyPr>
            <a:normAutofit lnSpcReduction="10000"/>
          </a:bodyPr>
          <a:lstStyle/>
          <a:p>
            <a:pPr marL="68580" indent="0">
              <a:buNone/>
            </a:pPr>
            <a:r>
              <a:rPr lang="tr-TR" b="1" dirty="0">
                <a:solidFill>
                  <a:srgbClr val="FF0000"/>
                </a:solidFill>
              </a:rPr>
              <a:t>Bir diğer gerçek; </a:t>
            </a:r>
          </a:p>
          <a:p>
            <a:r>
              <a:rPr lang="tr-TR" dirty="0"/>
              <a:t>Çocuklar, mesane kontrolü gerçekleşinceye kadar, ortalama olarak 2-3 yaşına kadar altlarını ıslatırlar. Çocuklarda mesane kontrolü gündüz yaklaşık 2 yaş civarında, gece ise 3,5 - 4,5 yaşları arasında kazanılır. Bu nedenle çocuklar, 5 yaşına gelene kadar </a:t>
            </a:r>
            <a:r>
              <a:rPr lang="tr-TR" dirty="0" err="1"/>
              <a:t>enüretik</a:t>
            </a:r>
            <a:r>
              <a:rPr lang="tr-TR" dirty="0"/>
              <a:t> olarak tanımlanmazlar. Çocukların, idrar ve dışkı kontrolünü kazandıkları 5 yaşından sonra idrar kaçırmanın hala devam etmesi "</a:t>
            </a:r>
            <a:r>
              <a:rPr lang="tr-TR" dirty="0" err="1"/>
              <a:t>enürezis</a:t>
            </a:r>
            <a:r>
              <a:rPr lang="tr-TR" dirty="0"/>
              <a:t>" olarak adlandırılır</a:t>
            </a:r>
          </a:p>
        </p:txBody>
      </p:sp>
    </p:spTree>
    <p:extLst>
      <p:ext uri="{BB962C8B-B14F-4D97-AF65-F5344CB8AC3E}">
        <p14:creationId xmlns:p14="http://schemas.microsoft.com/office/powerpoint/2010/main" val="17896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a:t>"SOYUNMA VE GİYİNMEDE YALNIZLIK" İLKESİ </a:t>
            </a:r>
          </a:p>
        </p:txBody>
      </p:sp>
      <p:sp>
        <p:nvSpPr>
          <p:cNvPr id="3" name="İçerik Yer Tutucusu 2"/>
          <p:cNvSpPr>
            <a:spLocks noGrp="1"/>
          </p:cNvSpPr>
          <p:nvPr>
            <p:ph idx="1"/>
          </p:nvPr>
        </p:nvSpPr>
        <p:spPr>
          <a:xfrm>
            <a:off x="1043492" y="2323652"/>
            <a:ext cx="6777317" cy="4273700"/>
          </a:xfrm>
        </p:spPr>
        <p:txBody>
          <a:bodyPr>
            <a:normAutofit/>
          </a:bodyPr>
          <a:lstStyle/>
          <a:p>
            <a:pPr algn="just"/>
            <a:r>
              <a:rPr lang="tr-TR" dirty="0" smtClean="0"/>
              <a:t>Çocuğun </a:t>
            </a:r>
            <a:r>
              <a:rPr lang="tr-TR" dirty="0"/>
              <a:t>dört yaşından itibaren </a:t>
            </a:r>
            <a:r>
              <a:rPr lang="tr-TR" dirty="0" err="1"/>
              <a:t>genital</a:t>
            </a:r>
            <a:r>
              <a:rPr lang="tr-TR" dirty="0"/>
              <a:t> bölgelerinin başkaları tarafından görülmesinden adım adım uzaklaşması gerekir.  Çocukların elbiseleri herkesin içerisinde değiştirilmemelidir. Çocuklar mümkünse elbiselerini kendileri ve kimsenin görmediği bir ortamda değiştirmelidir.  Eğer çocuk kendisi elbiselerini değiştiremiyorsa, anne ile ayrı bir odaya gidilerek elbiseler değiştirilmelidir.</a:t>
            </a:r>
          </a:p>
        </p:txBody>
      </p:sp>
    </p:spTree>
    <p:extLst>
      <p:ext uri="{BB962C8B-B14F-4D97-AF65-F5344CB8AC3E}">
        <p14:creationId xmlns:p14="http://schemas.microsoft.com/office/powerpoint/2010/main" val="1691929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Üç Gün Kuralı </a:t>
            </a:r>
          </a:p>
        </p:txBody>
      </p:sp>
      <p:sp>
        <p:nvSpPr>
          <p:cNvPr id="3" name="İçerik Yer Tutucusu 2"/>
          <p:cNvSpPr>
            <a:spLocks noGrp="1"/>
          </p:cNvSpPr>
          <p:nvPr>
            <p:ph idx="1"/>
          </p:nvPr>
        </p:nvSpPr>
        <p:spPr/>
        <p:txBody>
          <a:bodyPr>
            <a:normAutofit fontScale="85000" lnSpcReduction="10000"/>
          </a:bodyPr>
          <a:lstStyle/>
          <a:p>
            <a:r>
              <a:rPr lang="tr-TR" dirty="0" smtClean="0"/>
              <a:t>Tuvalet </a:t>
            </a:r>
            <a:r>
              <a:rPr lang="tr-TR" dirty="0"/>
              <a:t>alışkanlığı, çocuğun ‘ıslaklıktan kaynaklanan rahatsızlığı hissetmesi ve bir çözüm arayışına girmesi ile başlayan bir eğitimdir. </a:t>
            </a:r>
          </a:p>
          <a:p>
            <a:r>
              <a:rPr lang="tr-TR" dirty="0">
                <a:solidFill>
                  <a:srgbClr val="FF0000"/>
                </a:solidFill>
              </a:rPr>
              <a:t>Birinci gün </a:t>
            </a:r>
            <a:r>
              <a:rPr lang="tr-TR" dirty="0"/>
              <a:t>sızdıran bez kullanılmalı. Ne kadar kaliteli ve sızdırmaz bez kullanılırsa, çocuğun tuvalet alışkanlığı o denli gecikir.  Tuvalet eğitiminin başlayacağı gün, çocuğa bağlanacak bez ıslaklığı dışarı sızdıran bir bez olmalıdır. Çocuk ıslaklığın verdiği rahatsızlığı hissetmeli, bu yeni durumu fark ederek idrar yolları kaslarını adım adım kullanmaya kendi içinde çaba hissetmelidir. </a:t>
            </a:r>
          </a:p>
        </p:txBody>
      </p:sp>
    </p:spTree>
    <p:extLst>
      <p:ext uri="{BB962C8B-B14F-4D97-AF65-F5344CB8AC3E}">
        <p14:creationId xmlns:p14="http://schemas.microsoft.com/office/powerpoint/2010/main" val="328923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solidFill>
                  <a:srgbClr val="FF0000"/>
                </a:solidFill>
              </a:rPr>
              <a:t>İkinci gün</a:t>
            </a:r>
            <a:r>
              <a:rPr lang="tr-TR" dirty="0"/>
              <a:t>, bez tamamen çıkarılmalı. Çocuğa “İstersen artık bez bağlamayayım” teklifinde bulunun. Bez bağlamadan külot ve pantolon giydirin. Çocuk tuvaletini altına yaptığında ıslaklığın verdiği rahatsızlığı daha çok hissedecek, ne yapması gerektiği konusunda çözüm arayışlarına girecektir kendince. </a:t>
            </a:r>
          </a:p>
        </p:txBody>
      </p:sp>
    </p:spTree>
    <p:extLst>
      <p:ext uri="{BB962C8B-B14F-4D97-AF65-F5344CB8AC3E}">
        <p14:creationId xmlns:p14="http://schemas.microsoft.com/office/powerpoint/2010/main" val="2837691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Tuvalet Eğitimi </a:t>
            </a:r>
          </a:p>
        </p:txBody>
      </p:sp>
      <p:sp>
        <p:nvSpPr>
          <p:cNvPr id="3" name="Alt Başlık 2"/>
          <p:cNvSpPr>
            <a:spLocks noGrp="1"/>
          </p:cNvSpPr>
          <p:nvPr>
            <p:ph idx="1"/>
          </p:nvPr>
        </p:nvSpPr>
        <p:spPr/>
        <p:txBody>
          <a:bodyPr>
            <a:normAutofit/>
          </a:bodyPr>
          <a:lstStyle/>
          <a:p>
            <a:pPr algn="just"/>
            <a:r>
              <a:rPr lang="tr-TR" dirty="0" smtClean="0"/>
              <a:t>Çocukların </a:t>
            </a:r>
            <a:r>
              <a:rPr lang="tr-TR" dirty="0"/>
              <a:t>kakaları ve çişleri geldiğini fark edip, tutarak tuvalete kadar ulaşmaları için belirli bir nörolojik ve duygusal gelişime ulaşmış olmaları gerekir. Rektum ve anüsün bu özellikleri kazanması en erken 18. ayda, mesane ve </a:t>
            </a:r>
            <a:r>
              <a:rPr lang="tr-TR" dirty="0" err="1"/>
              <a:t>üretranın</a:t>
            </a:r>
            <a:r>
              <a:rPr lang="tr-TR" dirty="0"/>
              <a:t> ise 24. ayda gerçekleşir. Kızlar tuvalet eğitimini erkeklere göre bir kaç ay daha erken başarabilirler. </a:t>
            </a:r>
          </a:p>
        </p:txBody>
      </p:sp>
    </p:spTree>
    <p:extLst>
      <p:ext uri="{BB962C8B-B14F-4D97-AF65-F5344CB8AC3E}">
        <p14:creationId xmlns:p14="http://schemas.microsoft.com/office/powerpoint/2010/main" val="2428606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solidFill>
                  <a:srgbClr val="FF0000"/>
                </a:solidFill>
              </a:rPr>
              <a:t>Üçüncü gün </a:t>
            </a:r>
            <a:r>
              <a:rPr lang="tr-TR" dirty="0"/>
              <a:t>ise kendi çözümlerini kendileri üretmeye başlayacaklardır. Bazı çocuklar ne olduğunu tam fark edememiş olabilir. Bu durumda onun boy hizasına gelip “Rahatsız oluyorsun değil mi? İstersen çişin geldiğinde tuvalete yapabilirsin. Gel beraber gidelim” demek, onu rahatlatacak ve daha kolay öğrenmesini sağlayacaktır. </a:t>
            </a:r>
          </a:p>
        </p:txBody>
      </p:sp>
    </p:spTree>
    <p:extLst>
      <p:ext uri="{BB962C8B-B14F-4D97-AF65-F5344CB8AC3E}">
        <p14:creationId xmlns:p14="http://schemas.microsoft.com/office/powerpoint/2010/main" val="787667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4201536"/>
          </a:xfrm>
        </p:spPr>
        <p:txBody>
          <a:bodyPr>
            <a:normAutofit/>
          </a:bodyPr>
          <a:lstStyle/>
          <a:p>
            <a:r>
              <a:rPr lang="tr-TR" b="1" dirty="0" smtClean="0"/>
              <a:t>TUVALET EĞİTİMİNİN SON ZAMANLARINDA DİKKAT EDİLMESİ GEREKEN BİRKAÇ HUSUS</a:t>
            </a:r>
            <a:endParaRPr lang="tr-TR" b="1" dirty="0"/>
          </a:p>
        </p:txBody>
      </p:sp>
    </p:spTree>
    <p:extLst>
      <p:ext uri="{BB962C8B-B14F-4D97-AF65-F5344CB8AC3E}">
        <p14:creationId xmlns:p14="http://schemas.microsoft.com/office/powerpoint/2010/main" val="1630848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a:t>"TUVALETTE BENDEN BAŞKASI OLMAMALI" BİLİNCİ </a:t>
            </a:r>
          </a:p>
        </p:txBody>
      </p:sp>
      <p:sp>
        <p:nvSpPr>
          <p:cNvPr id="3" name="İçerik Yer Tutucusu 2"/>
          <p:cNvSpPr>
            <a:spLocks noGrp="1"/>
          </p:cNvSpPr>
          <p:nvPr>
            <p:ph idx="1"/>
          </p:nvPr>
        </p:nvSpPr>
        <p:spPr>
          <a:xfrm>
            <a:off x="1043492" y="2323652"/>
            <a:ext cx="6777317" cy="4057676"/>
          </a:xfrm>
        </p:spPr>
        <p:txBody>
          <a:bodyPr>
            <a:normAutofit fontScale="92500" lnSpcReduction="10000"/>
          </a:bodyPr>
          <a:lstStyle/>
          <a:p>
            <a:pPr algn="just"/>
            <a:r>
              <a:rPr lang="tr-TR" dirty="0" smtClean="0"/>
              <a:t>Bazı </a:t>
            </a:r>
            <a:r>
              <a:rPr lang="tr-TR" dirty="0"/>
              <a:t>anne babalar, çeşitli nedenlerle ya çocukları ile birlikte tuvalete girmekte veya tuvaletin kapısını aralık bırakmaktadır.  Bu davranış çocuğun temel davranış refleksi kazanmasına engel olmaktadır.  Her ne sebeple olursa olsun dört yaşına gelen bir çocuk, tuvaletin "özel" bir mekan olduğunu öğrenmeli, tuvalet ihtiyacını gideren birisinin başkaları  tarafından görülmesinin uygun olmayacağını bilmelidir.  Çocuk </a:t>
            </a:r>
            <a:r>
              <a:rPr lang="tr-TR" dirty="0" err="1"/>
              <a:t>genital</a:t>
            </a:r>
            <a:r>
              <a:rPr lang="tr-TR" dirty="0"/>
              <a:t> bölgelerinin görülmesinden rahatsızlık duymamaya, kendisini tuvalette iken gören birisine tepki vermemeye alışmamalıdır</a:t>
            </a:r>
          </a:p>
        </p:txBody>
      </p:sp>
    </p:spTree>
    <p:extLst>
      <p:ext uri="{BB962C8B-B14F-4D97-AF65-F5344CB8AC3E}">
        <p14:creationId xmlns:p14="http://schemas.microsoft.com/office/powerpoint/2010/main" val="1622584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a:t>"VÜCUDUM GÖRÜNMEMELİ" HİSSİ </a:t>
            </a:r>
          </a:p>
        </p:txBody>
      </p:sp>
      <p:sp>
        <p:nvSpPr>
          <p:cNvPr id="3" name="İçerik Yer Tutucusu 2"/>
          <p:cNvSpPr>
            <a:spLocks noGrp="1"/>
          </p:cNvSpPr>
          <p:nvPr>
            <p:ph idx="1"/>
          </p:nvPr>
        </p:nvSpPr>
        <p:spPr>
          <a:xfrm>
            <a:off x="1043492" y="2323652"/>
            <a:ext cx="6777317" cy="4129684"/>
          </a:xfrm>
        </p:spPr>
        <p:txBody>
          <a:bodyPr>
            <a:normAutofit fontScale="92500"/>
          </a:bodyPr>
          <a:lstStyle/>
          <a:p>
            <a:pPr algn="just"/>
            <a:r>
              <a:rPr lang="tr-TR" dirty="0" smtClean="0"/>
              <a:t>Çocuklar </a:t>
            </a:r>
            <a:r>
              <a:rPr lang="tr-TR" dirty="0"/>
              <a:t>, çırılçıplak olarak ortada bırakılmamalıdır. Çocuk, hatırlayabildiği en küçük yaşlardan itibaren kendisini </a:t>
            </a:r>
            <a:r>
              <a:rPr lang="tr-TR" dirty="0" err="1"/>
              <a:t>genital</a:t>
            </a:r>
            <a:r>
              <a:rPr lang="tr-TR" dirty="0"/>
              <a:t> bölgeleri giyinik olarak hatırlamalıdır.  Dört yaşından itibaren çocuklar çırılçıplak olarak ev içinde veya ev dışında bulunmamalı, giysilerini kendisinin giyip çıkartmasına izin verilmelidir.  Kendisini başkalarının yanında çıplak olarak görmeye alışkın olmayan bir çocuk, elbisesinin birileri tarafından çıkartılmasından ciddi rahatsızlık duyacaktır. </a:t>
            </a:r>
          </a:p>
        </p:txBody>
      </p:sp>
    </p:spTree>
    <p:extLst>
      <p:ext uri="{BB962C8B-B14F-4D97-AF65-F5344CB8AC3E}">
        <p14:creationId xmlns:p14="http://schemas.microsoft.com/office/powerpoint/2010/main" val="2052761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908720"/>
            <a:ext cx="6777317" cy="4923909"/>
          </a:xfrm>
        </p:spPr>
        <p:txBody>
          <a:bodyPr>
            <a:normAutofit/>
          </a:bodyPr>
          <a:lstStyle/>
          <a:p>
            <a:r>
              <a:rPr lang="tr-TR" dirty="0"/>
              <a:t>Erikson</a:t>
            </a:r>
            <a:r>
              <a:rPr lang="tr-TR" dirty="0" smtClean="0"/>
              <a:t>,</a:t>
            </a:r>
          </a:p>
          <a:p>
            <a:pPr marL="68580" indent="0">
              <a:buNone/>
            </a:pPr>
            <a:r>
              <a:rPr lang="tr-TR" dirty="0" smtClean="0"/>
              <a:t> Psikososyal </a:t>
            </a:r>
            <a:r>
              <a:rPr lang="tr-TR" dirty="0"/>
              <a:t>kişilik kuramında bir-üç yaş arasındaki dönemi </a:t>
            </a:r>
            <a:r>
              <a:rPr lang="tr-TR" b="1" dirty="0">
                <a:solidFill>
                  <a:srgbClr val="FF0000"/>
                </a:solidFill>
              </a:rPr>
              <a:t>özerkliğe karşı kuşku ve utanç evresi </a:t>
            </a:r>
            <a:r>
              <a:rPr lang="tr-TR" dirty="0"/>
              <a:t>olarak nitelendirmiştir. Bu kurama göre </a:t>
            </a:r>
            <a:r>
              <a:rPr lang="tr-TR" dirty="0">
                <a:solidFill>
                  <a:srgbClr val="00B0F0"/>
                </a:solidFill>
              </a:rPr>
              <a:t>ailenin hoşgörülü, dengeli ve tutarlı tutumları eşliğinde tuvalet eğitimi sürecini başarı ile tamamlayan çocukların </a:t>
            </a:r>
            <a:r>
              <a:rPr lang="tr-TR" dirty="0">
                <a:solidFill>
                  <a:srgbClr val="C00000"/>
                </a:solidFill>
              </a:rPr>
              <a:t>anneye bağımlılığı azalacak ve kendinden emin bir şekilde çevresini keşfe çıkabilecektir. </a:t>
            </a:r>
          </a:p>
        </p:txBody>
      </p:sp>
    </p:spTree>
    <p:extLst>
      <p:ext uri="{BB962C8B-B14F-4D97-AF65-F5344CB8AC3E}">
        <p14:creationId xmlns:p14="http://schemas.microsoft.com/office/powerpoint/2010/main" val="4191514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908720"/>
            <a:ext cx="6777317" cy="4923909"/>
          </a:xfrm>
        </p:spPr>
        <p:txBody>
          <a:bodyPr>
            <a:normAutofit/>
          </a:bodyPr>
          <a:lstStyle/>
          <a:p>
            <a:r>
              <a:rPr lang="tr-TR" dirty="0"/>
              <a:t>Çocuk özerkliğini elde ettikçe ve yapmak istediklerini başarabildiğini gördükçe yeterlilik duygusu geliştirecek, benlik saygısı ve özgüveni artacaktır. </a:t>
            </a:r>
            <a:r>
              <a:rPr lang="tr-TR" dirty="0">
                <a:solidFill>
                  <a:srgbClr val="FF0000"/>
                </a:solidFill>
              </a:rPr>
              <a:t>Ancak tahammülsüz, hoşgörüsüz, aşırı korumacı, aşırı baskıcı gibi olumsuz tutumlar ile tuvalet eğitimi kazandırılmaya çalışılan çocuklarda</a:t>
            </a:r>
            <a:r>
              <a:rPr lang="tr-TR" dirty="0"/>
              <a:t> </a:t>
            </a:r>
            <a:r>
              <a:rPr lang="tr-TR" dirty="0">
                <a:solidFill>
                  <a:srgbClr val="00B0F0"/>
                </a:solidFill>
              </a:rPr>
              <a:t>utanma, kendinden şüphe etme, sarsılmış özgüven duygusu ve bağımlı kişilik yapısı geliştirme gibi olumsuz kişilik örüntülerinin gelişimine zemin hazırlanmaktadır. </a:t>
            </a:r>
          </a:p>
          <a:p>
            <a:endParaRPr lang="tr-TR" dirty="0"/>
          </a:p>
        </p:txBody>
      </p:sp>
    </p:spTree>
    <p:extLst>
      <p:ext uri="{BB962C8B-B14F-4D97-AF65-F5344CB8AC3E}">
        <p14:creationId xmlns:p14="http://schemas.microsoft.com/office/powerpoint/2010/main" val="1264187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412776"/>
            <a:ext cx="6777317" cy="4419853"/>
          </a:xfrm>
        </p:spPr>
        <p:txBody>
          <a:bodyPr/>
          <a:lstStyle/>
          <a:p>
            <a:r>
              <a:rPr lang="tr-TR" dirty="0"/>
              <a:t>“Tuvalet eğitimine yönelik kuramlardaki ortak nokta, tuvalet eğitiminin verilme yaşı ve yönteminden ziyade tuvalet eğitimi verilirken anne babanın çocuğa karşı tutumları olmuştur. “</a:t>
            </a:r>
          </a:p>
        </p:txBody>
      </p:sp>
    </p:spTree>
    <p:extLst>
      <p:ext uri="{BB962C8B-B14F-4D97-AF65-F5344CB8AC3E}">
        <p14:creationId xmlns:p14="http://schemas.microsoft.com/office/powerpoint/2010/main" val="329745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745152"/>
          </a:xfrm>
        </p:spPr>
        <p:txBody>
          <a:bodyPr/>
          <a:lstStyle/>
          <a:p>
            <a:r>
              <a:rPr lang="tr-TR" dirty="0" smtClean="0"/>
              <a:t>KİTAP ÖNERİLERİ</a:t>
            </a:r>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C:\Users\HP\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72817"/>
            <a:ext cx="7128792"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115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2050" name="Picture 2" descr="C:\Users\HP\Desktop\bezsiz-bebek-aa8bfe68ff934988a7a14891545e58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124" y="116631"/>
            <a:ext cx="4007867" cy="640871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HP\Desktop\tr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16631"/>
            <a:ext cx="3953446" cy="6408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96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Tuvalet Eğitimi </a:t>
            </a:r>
          </a:p>
        </p:txBody>
      </p:sp>
      <p:sp>
        <p:nvSpPr>
          <p:cNvPr id="3" name="İçerik Yer Tutucusu 2"/>
          <p:cNvSpPr>
            <a:spLocks noGrp="1"/>
          </p:cNvSpPr>
          <p:nvPr>
            <p:ph idx="1"/>
          </p:nvPr>
        </p:nvSpPr>
        <p:spPr/>
        <p:txBody>
          <a:bodyPr/>
          <a:lstStyle/>
          <a:p>
            <a:pPr algn="just"/>
            <a:r>
              <a:rPr lang="tr-TR" dirty="0"/>
              <a:t>Bu nedenle bu yaşlardan önce tuvalet eğitimi için zorlanmaları yanlış olur. Ayrıca bu yaşlar çocuğun “anal dönem” olarak nitelenen kendi bedenine sahip çıkması, kendine ait hiç bir şeyi başkaları ile paylaşmaması, çevreden gelen uyarılara olumsuz yanıtlar vermesi ile </a:t>
            </a:r>
            <a:r>
              <a:rPr lang="tr-TR" dirty="0" smtClean="0"/>
              <a:t>belirginleşen </a:t>
            </a:r>
            <a:r>
              <a:rPr lang="tr-TR" dirty="0"/>
              <a:t>bir yaş dönemidir. İkinci yaş birinci ergenlik dönemi diye de nitelendirilebilir</a:t>
            </a:r>
          </a:p>
        </p:txBody>
      </p:sp>
    </p:spTree>
    <p:extLst>
      <p:ext uri="{BB962C8B-B14F-4D97-AF65-F5344CB8AC3E}">
        <p14:creationId xmlns:p14="http://schemas.microsoft.com/office/powerpoint/2010/main" val="292884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229600" cy="4608512"/>
          </a:xfrm>
        </p:spPr>
        <p:txBody>
          <a:bodyPr>
            <a:normAutofit/>
          </a:bodyPr>
          <a:lstStyle/>
          <a:p>
            <a:pPr algn="just"/>
            <a:r>
              <a:rPr lang="tr-TR" dirty="0"/>
              <a:t>Genellikle bu yaş çocuk her şeye ”hayır“ deme eğiliminde, başına buyruk, “benim“ sözcüğünü sık kullanan, kararlarını kendi vermek isteyen, dayatmacı biridir. Anne ve aile büyüklerinin “kakanı buraya yap” gibi önerilerini kendi yaşamına, bedenine, özgürlüğüne bir müdahale olarak görür. Bu gibi fizyolojik özellikleri dikkate alarak 2- 2.5 yaşlar arasında tuvalet eğitimine başlanabilir. Tuvalet eğitimine başlama zamanı yeni bir kardeşin doğumuna, hastalık sırasına, aileden birinin ayrılmasına kısaca aile içi yeni ve alışılması gereken bir durumun varlığına rastlamamalıdır</a:t>
            </a:r>
          </a:p>
        </p:txBody>
      </p:sp>
      <p:sp>
        <p:nvSpPr>
          <p:cNvPr id="4" name="Dikdörtgen 3"/>
          <p:cNvSpPr/>
          <p:nvPr/>
        </p:nvSpPr>
        <p:spPr>
          <a:xfrm>
            <a:off x="467545" y="908720"/>
            <a:ext cx="8208912" cy="707886"/>
          </a:xfrm>
          <a:prstGeom prst="rect">
            <a:avLst/>
          </a:prstGeom>
        </p:spPr>
        <p:txBody>
          <a:bodyPr wrap="square">
            <a:spAutoFit/>
          </a:bodyPr>
          <a:lstStyle/>
          <a:p>
            <a:pPr algn="ctr"/>
            <a:r>
              <a:rPr lang="tr-TR" sz="4000" b="1" dirty="0" smtClean="0">
                <a:solidFill>
                  <a:srgbClr val="94C600"/>
                </a:solidFill>
                <a:ea typeface="+mj-ea"/>
                <a:cs typeface="+mj-cs"/>
              </a:rPr>
              <a:t>TUVALET EĞİTİMİ </a:t>
            </a:r>
            <a:endParaRPr lang="tr-TR" b="1" dirty="0"/>
          </a:p>
        </p:txBody>
      </p:sp>
    </p:spTree>
    <p:extLst>
      <p:ext uri="{BB962C8B-B14F-4D97-AF65-F5344CB8AC3E}">
        <p14:creationId xmlns:p14="http://schemas.microsoft.com/office/powerpoint/2010/main" val="296786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484784"/>
            <a:ext cx="7024744" cy="1143000"/>
          </a:xfrm>
        </p:spPr>
        <p:txBody>
          <a:bodyPr>
            <a:normAutofit fontScale="90000"/>
          </a:bodyPr>
          <a:lstStyle/>
          <a:p>
            <a:pPr algn="ctr"/>
            <a:r>
              <a:rPr lang="tr-TR" b="1" dirty="0"/>
              <a:t>Çocuğun tuvalet eğitimine hazır olduğunu gösteren belirtiler nelerdir?</a:t>
            </a:r>
          </a:p>
        </p:txBody>
      </p:sp>
      <p:sp>
        <p:nvSpPr>
          <p:cNvPr id="3" name="İçerik Yer Tutucusu 2"/>
          <p:cNvSpPr>
            <a:spLocks noGrp="1"/>
          </p:cNvSpPr>
          <p:nvPr>
            <p:ph idx="1"/>
          </p:nvPr>
        </p:nvSpPr>
        <p:spPr>
          <a:xfrm>
            <a:off x="467544" y="3140968"/>
            <a:ext cx="8229600" cy="3273227"/>
          </a:xfrm>
        </p:spPr>
        <p:txBody>
          <a:bodyPr/>
          <a:lstStyle/>
          <a:p>
            <a:pPr algn="just"/>
            <a:r>
              <a:rPr lang="tr-TR" dirty="0"/>
              <a:t>Tuvalet eğitimine başlamadan önce çocuğun buna hazır olduğunu gösteren işaretleri değerlendirmelidir. Hazır olmayan bir çocukta başarısızlığa uğrama olasılığı artar. Anne babaların ya da bakıcıların çocuğa ilgileri iyi ise bu belirtileri gözlemiş olabilirler.</a:t>
            </a:r>
          </a:p>
        </p:txBody>
      </p:sp>
    </p:spTree>
    <p:extLst>
      <p:ext uri="{BB962C8B-B14F-4D97-AF65-F5344CB8AC3E}">
        <p14:creationId xmlns:p14="http://schemas.microsoft.com/office/powerpoint/2010/main" val="422774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36912"/>
            <a:ext cx="8229600" cy="3888432"/>
          </a:xfrm>
          <a:solidFill>
            <a:schemeClr val="accent1">
              <a:lumMod val="60000"/>
              <a:lumOff val="40000"/>
            </a:schemeClr>
          </a:solidFill>
        </p:spPr>
        <p:txBody>
          <a:bodyPr>
            <a:normAutofit fontScale="92500"/>
          </a:bodyPr>
          <a:lstStyle/>
          <a:p>
            <a:pPr algn="just"/>
            <a:r>
              <a:rPr lang="tr-TR" dirty="0"/>
              <a:t>Çocuğun hazır olduğunu gösteren fiziksel, zihinsel ve ruhsal belirtiler vardır. </a:t>
            </a:r>
            <a:endParaRPr lang="tr-TR" dirty="0" smtClean="0"/>
          </a:p>
          <a:p>
            <a:pPr marL="68580" indent="0" algn="just">
              <a:buNone/>
            </a:pPr>
            <a:r>
              <a:rPr lang="tr-TR" b="1" u="sng" dirty="0" smtClean="0"/>
              <a:t>Fiziksel </a:t>
            </a:r>
            <a:r>
              <a:rPr lang="tr-TR" b="1" u="sng" dirty="0"/>
              <a:t>belirtiler</a:t>
            </a:r>
            <a:r>
              <a:rPr lang="tr-TR" dirty="0"/>
              <a:t>: </a:t>
            </a:r>
            <a:r>
              <a:rPr lang="tr-TR" b="1" dirty="0">
                <a:solidFill>
                  <a:schemeClr val="accent3">
                    <a:lumMod val="60000"/>
                    <a:lumOff val="40000"/>
                  </a:schemeClr>
                </a:solidFill>
              </a:rPr>
              <a:t>kuru kalkma</a:t>
            </a:r>
            <a:r>
              <a:rPr lang="tr-TR" dirty="0"/>
              <a:t>, </a:t>
            </a:r>
            <a:r>
              <a:rPr lang="tr-TR" b="1" dirty="0">
                <a:solidFill>
                  <a:srgbClr val="FF0000"/>
                </a:solidFill>
              </a:rPr>
              <a:t>gün içinde 2 saatten uzun kuru kalma</a:t>
            </a:r>
            <a:r>
              <a:rPr lang="tr-TR" dirty="0"/>
              <a:t>, </a:t>
            </a:r>
            <a:r>
              <a:rPr lang="tr-TR" b="1" dirty="0"/>
              <a:t>ıslak bez sayısının azalması</a:t>
            </a:r>
            <a:r>
              <a:rPr lang="tr-TR" dirty="0"/>
              <a:t>, </a:t>
            </a:r>
            <a:r>
              <a:rPr lang="tr-TR" b="1" dirty="0">
                <a:solidFill>
                  <a:srgbClr val="7030A0"/>
                </a:solidFill>
              </a:rPr>
              <a:t>düzenli barsak hareketlerinin varlığı</a:t>
            </a:r>
            <a:r>
              <a:rPr lang="tr-TR" dirty="0"/>
              <a:t>, </a:t>
            </a:r>
            <a:r>
              <a:rPr lang="tr-TR" b="1" dirty="0">
                <a:solidFill>
                  <a:srgbClr val="00B0F0"/>
                </a:solidFill>
              </a:rPr>
              <a:t>oturma, çömelme, yürüme gibi hareketleri rahatça yapabilme</a:t>
            </a:r>
            <a:r>
              <a:rPr lang="tr-TR" dirty="0"/>
              <a:t>, </a:t>
            </a:r>
            <a:r>
              <a:rPr lang="tr-TR" b="1" dirty="0">
                <a:solidFill>
                  <a:srgbClr val="C00000"/>
                </a:solidFill>
              </a:rPr>
              <a:t>pantolonunu giyebilme</a:t>
            </a:r>
            <a:r>
              <a:rPr lang="tr-TR" dirty="0"/>
              <a:t>, </a:t>
            </a:r>
            <a:r>
              <a:rPr lang="tr-TR" b="1" dirty="0">
                <a:solidFill>
                  <a:schemeClr val="accent1">
                    <a:lumMod val="50000"/>
                  </a:schemeClr>
                </a:solidFill>
              </a:rPr>
              <a:t>ıslak ve kuru arasındaki ayrımı fark edebilme </a:t>
            </a:r>
            <a:r>
              <a:rPr lang="tr-TR" dirty="0"/>
              <a:t>gibi yetenekleri kazanmış olduğuna ilişkin belirtilerdir. </a:t>
            </a:r>
            <a:endParaRPr lang="tr-TR" dirty="0" smtClean="0"/>
          </a:p>
          <a:p>
            <a:pPr marL="68580" indent="0" algn="just">
              <a:buNone/>
            </a:pPr>
            <a:r>
              <a:rPr lang="tr-TR" b="1" u="sng" dirty="0" smtClean="0"/>
              <a:t>Zihinsel </a:t>
            </a:r>
            <a:r>
              <a:rPr lang="tr-TR" b="1" u="sng" dirty="0"/>
              <a:t>belirtiler</a:t>
            </a:r>
            <a:r>
              <a:rPr lang="tr-TR" dirty="0"/>
              <a:t>; </a:t>
            </a:r>
            <a:r>
              <a:rPr lang="tr-TR" b="1" dirty="0">
                <a:solidFill>
                  <a:srgbClr val="C00000"/>
                </a:solidFill>
              </a:rPr>
              <a:t>Sıkıştığını ifade edebilme</a:t>
            </a:r>
            <a:r>
              <a:rPr lang="tr-TR" dirty="0"/>
              <a:t>, </a:t>
            </a:r>
            <a:r>
              <a:rPr lang="tr-TR" b="1" dirty="0">
                <a:solidFill>
                  <a:srgbClr val="00B0F0"/>
                </a:solidFill>
              </a:rPr>
              <a:t>söylenenleri yapabilme</a:t>
            </a:r>
            <a:r>
              <a:rPr lang="tr-TR" dirty="0"/>
              <a:t>, </a:t>
            </a:r>
            <a:r>
              <a:rPr lang="tr-TR" b="1" dirty="0">
                <a:solidFill>
                  <a:srgbClr val="002060"/>
                </a:solidFill>
              </a:rPr>
              <a:t>kaka ya da çiş geldiğini fark etmedir</a:t>
            </a:r>
          </a:p>
        </p:txBody>
      </p:sp>
      <p:sp>
        <p:nvSpPr>
          <p:cNvPr id="4" name="Dikdörtgen 3"/>
          <p:cNvSpPr/>
          <p:nvPr/>
        </p:nvSpPr>
        <p:spPr>
          <a:xfrm>
            <a:off x="395536" y="836712"/>
            <a:ext cx="8064896" cy="1754326"/>
          </a:xfrm>
          <a:prstGeom prst="rect">
            <a:avLst/>
          </a:prstGeom>
        </p:spPr>
        <p:txBody>
          <a:bodyPr wrap="square">
            <a:spAutoFit/>
          </a:bodyPr>
          <a:lstStyle/>
          <a:p>
            <a:pPr algn="ctr"/>
            <a:r>
              <a:rPr lang="tr-TR" sz="3600" b="1" dirty="0">
                <a:solidFill>
                  <a:srgbClr val="94C600"/>
                </a:solidFill>
                <a:ea typeface="+mj-ea"/>
                <a:cs typeface="+mj-cs"/>
              </a:rPr>
              <a:t>Çocuğun tuvalet eğitimine hazır olduğunu gösteren belirtiler nelerdir?</a:t>
            </a:r>
            <a:endParaRPr lang="tr-TR" sz="1600" b="1" dirty="0"/>
          </a:p>
        </p:txBody>
      </p:sp>
    </p:spTree>
    <p:extLst>
      <p:ext uri="{BB962C8B-B14F-4D97-AF65-F5344CB8AC3E}">
        <p14:creationId xmlns:p14="http://schemas.microsoft.com/office/powerpoint/2010/main" val="84156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340768"/>
            <a:ext cx="7384666" cy="1143000"/>
          </a:xfrm>
        </p:spPr>
        <p:txBody>
          <a:bodyPr>
            <a:normAutofit fontScale="90000"/>
          </a:bodyPr>
          <a:lstStyle/>
          <a:p>
            <a:pPr algn="ctr"/>
            <a:r>
              <a:rPr lang="tr-TR" sz="3600" b="1" dirty="0">
                <a:solidFill>
                  <a:srgbClr val="94C600"/>
                </a:solidFill>
              </a:rPr>
              <a:t>Çocuğun tuvalet eğitimine hazır olduğunu gösteren belirtiler nelerdir?</a:t>
            </a:r>
            <a:endParaRPr lang="tr-TR" b="1" dirty="0"/>
          </a:p>
        </p:txBody>
      </p:sp>
      <p:sp>
        <p:nvSpPr>
          <p:cNvPr id="3" name="İçerik Yer Tutucusu 2"/>
          <p:cNvSpPr>
            <a:spLocks noGrp="1"/>
          </p:cNvSpPr>
          <p:nvPr>
            <p:ph idx="1"/>
          </p:nvPr>
        </p:nvSpPr>
        <p:spPr>
          <a:xfrm>
            <a:off x="611560" y="2708920"/>
            <a:ext cx="7776864" cy="3123709"/>
          </a:xfrm>
          <a:solidFill>
            <a:schemeClr val="accent1">
              <a:lumMod val="60000"/>
              <a:lumOff val="40000"/>
            </a:schemeClr>
          </a:solidFill>
        </p:spPr>
        <p:txBody>
          <a:bodyPr/>
          <a:lstStyle/>
          <a:p>
            <a:pPr marL="68580" indent="0" algn="just">
              <a:buNone/>
            </a:pPr>
            <a:r>
              <a:rPr lang="tr-TR" b="1" u="sng" dirty="0"/>
              <a:t>Ruhsal belirtiler</a:t>
            </a:r>
            <a:r>
              <a:rPr lang="tr-TR" dirty="0"/>
              <a:t>; </a:t>
            </a:r>
            <a:endParaRPr lang="tr-TR" dirty="0" smtClean="0"/>
          </a:p>
          <a:p>
            <a:pPr algn="just"/>
            <a:r>
              <a:rPr lang="tr-TR" b="1" dirty="0" smtClean="0">
                <a:solidFill>
                  <a:srgbClr val="FF0000"/>
                </a:solidFill>
              </a:rPr>
              <a:t>aile </a:t>
            </a:r>
            <a:r>
              <a:rPr lang="tr-TR" b="1" dirty="0">
                <a:solidFill>
                  <a:srgbClr val="FF0000"/>
                </a:solidFill>
              </a:rPr>
              <a:t>bireylerini taklit etmeye hevesli olma</a:t>
            </a:r>
            <a:r>
              <a:rPr lang="tr-TR" dirty="0"/>
              <a:t>, </a:t>
            </a:r>
            <a:endParaRPr lang="tr-TR" dirty="0" smtClean="0"/>
          </a:p>
          <a:p>
            <a:pPr algn="just"/>
            <a:r>
              <a:rPr lang="tr-TR" b="1" dirty="0" smtClean="0">
                <a:solidFill>
                  <a:srgbClr val="00B0F0"/>
                </a:solidFill>
              </a:rPr>
              <a:t>anne </a:t>
            </a:r>
            <a:r>
              <a:rPr lang="tr-TR" b="1" dirty="0">
                <a:solidFill>
                  <a:srgbClr val="00B0F0"/>
                </a:solidFill>
              </a:rPr>
              <a:t>ve babasını memnun etmeye isteklilik</a:t>
            </a:r>
            <a:r>
              <a:rPr lang="tr-TR" dirty="0"/>
              <a:t>, </a:t>
            </a:r>
            <a:r>
              <a:rPr lang="tr-TR" b="1" dirty="0">
                <a:solidFill>
                  <a:srgbClr val="FFC000"/>
                </a:solidFill>
              </a:rPr>
              <a:t>kakalı ya da ıslak beze katlanamama</a:t>
            </a:r>
            <a:r>
              <a:rPr lang="tr-TR" dirty="0"/>
              <a:t>, </a:t>
            </a:r>
            <a:endParaRPr lang="tr-TR" dirty="0" smtClean="0"/>
          </a:p>
          <a:p>
            <a:pPr algn="just"/>
            <a:r>
              <a:rPr lang="tr-TR" b="1" dirty="0" smtClean="0"/>
              <a:t>5-10 </a:t>
            </a:r>
            <a:r>
              <a:rPr lang="tr-TR" b="1" dirty="0"/>
              <a:t>dakika tuvalette oturmaya razı olma</a:t>
            </a:r>
            <a:r>
              <a:rPr lang="tr-TR" dirty="0" smtClean="0"/>
              <a:t>,</a:t>
            </a:r>
          </a:p>
          <a:p>
            <a:pPr algn="just"/>
            <a:r>
              <a:rPr lang="tr-TR" dirty="0" smtClean="0"/>
              <a:t> </a:t>
            </a:r>
            <a:r>
              <a:rPr lang="tr-TR" b="1" dirty="0">
                <a:solidFill>
                  <a:srgbClr val="FF0000"/>
                </a:solidFill>
              </a:rPr>
              <a:t>kendinden büyük çocukların nasıl kaka yaptığını merak etme </a:t>
            </a:r>
            <a:r>
              <a:rPr lang="tr-TR" dirty="0"/>
              <a:t>gibi davranışların varlığıdır</a:t>
            </a:r>
          </a:p>
        </p:txBody>
      </p:sp>
    </p:spTree>
    <p:extLst>
      <p:ext uri="{BB962C8B-B14F-4D97-AF65-F5344CB8AC3E}">
        <p14:creationId xmlns:p14="http://schemas.microsoft.com/office/powerpoint/2010/main" val="68799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924944"/>
            <a:ext cx="7416824" cy="3200941"/>
          </a:xfrm>
          <a:solidFill>
            <a:schemeClr val="accent1">
              <a:lumMod val="20000"/>
              <a:lumOff val="80000"/>
            </a:schemeClr>
          </a:solidFill>
        </p:spPr>
        <p:txBody>
          <a:bodyPr/>
          <a:lstStyle/>
          <a:p>
            <a:pPr algn="just"/>
            <a:r>
              <a:rPr lang="tr-TR" dirty="0"/>
              <a:t>Anne babanın da çocuğa tuvalet eğitimi vermeye hazırlıklı olması gerekir. Ailenin uygun zamanı anlamayı istemesi, çocuğun hazır olup olmadığını algılayabilmesi, aile içi streslerin olmaması ve çocuğun bakımı ile ilgilenen diğer kişilerle konuyu konuşup bir uzlaşmaya varması gereklidir</a:t>
            </a:r>
          </a:p>
        </p:txBody>
      </p:sp>
      <p:sp>
        <p:nvSpPr>
          <p:cNvPr id="4" name="Dikdörtgen 3"/>
          <p:cNvSpPr/>
          <p:nvPr/>
        </p:nvSpPr>
        <p:spPr>
          <a:xfrm>
            <a:off x="467544" y="908720"/>
            <a:ext cx="8064896" cy="1938992"/>
          </a:xfrm>
          <a:prstGeom prst="rect">
            <a:avLst/>
          </a:prstGeom>
        </p:spPr>
        <p:txBody>
          <a:bodyPr wrap="square">
            <a:spAutoFit/>
          </a:bodyPr>
          <a:lstStyle/>
          <a:p>
            <a:pPr algn="ctr"/>
            <a:r>
              <a:rPr lang="tr-TR" sz="4000" b="1" dirty="0">
                <a:solidFill>
                  <a:srgbClr val="94C600"/>
                </a:solidFill>
                <a:effectLst>
                  <a:outerShdw blurRad="38100" dist="38100" dir="2700000" algn="tl">
                    <a:srgbClr val="000000">
                      <a:alpha val="43137"/>
                    </a:srgbClr>
                  </a:outerShdw>
                </a:effectLst>
                <a:ea typeface="+mj-ea"/>
                <a:cs typeface="+mj-cs"/>
              </a:rPr>
              <a:t>Çocuğun tuvalet eğitimine hazır olduğunu gösteren belirtiler nelerdir?</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0909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2132856"/>
            <a:ext cx="7024744" cy="469856"/>
          </a:xfrm>
        </p:spPr>
        <p:txBody>
          <a:bodyPr>
            <a:normAutofit fontScale="90000"/>
          </a:bodyPr>
          <a:lstStyle/>
          <a:p>
            <a:pPr algn="ctr"/>
            <a:r>
              <a:rPr lang="tr-TR" b="1" dirty="0"/>
              <a:t>Tuvalet eğitimi nasıl yapılmalıdır? </a:t>
            </a:r>
            <a:br>
              <a:rPr lang="tr-TR" b="1" dirty="0"/>
            </a:br>
            <a:endParaRPr lang="tr-TR" b="1" dirty="0"/>
          </a:p>
        </p:txBody>
      </p:sp>
      <p:sp>
        <p:nvSpPr>
          <p:cNvPr id="3" name="İçerik Yer Tutucusu 2"/>
          <p:cNvSpPr>
            <a:spLocks noGrp="1"/>
          </p:cNvSpPr>
          <p:nvPr>
            <p:ph idx="1"/>
          </p:nvPr>
        </p:nvSpPr>
        <p:spPr/>
        <p:txBody>
          <a:bodyPr>
            <a:normAutofit lnSpcReduction="10000"/>
          </a:bodyPr>
          <a:lstStyle/>
          <a:p>
            <a:pPr algn="just"/>
            <a:r>
              <a:rPr lang="tr-TR" dirty="0" smtClean="0"/>
              <a:t>Uygun </a:t>
            </a:r>
            <a:r>
              <a:rPr lang="tr-TR" dirty="0"/>
              <a:t>zaman olduğuna karar verildikten sonra çocukla konu ile ilgili konuşmalar yapılmalıdır. Bu konuşmalar, büyükler nereye yapıyor, kuru kalma çok iyi bir şeydir gibi konuları içerebilir. Bezini değiştirirken yeniden bağlanmak istemediğinde lazımlık ya da tuvaleti kullanmaya teşvik edilebilir. Öykülerdeki kahramanların kakalarını neye yaptığına değinilebilir.</a:t>
            </a:r>
          </a:p>
        </p:txBody>
      </p:sp>
    </p:spTree>
    <p:extLst>
      <p:ext uri="{BB962C8B-B14F-4D97-AF65-F5344CB8AC3E}">
        <p14:creationId xmlns:p14="http://schemas.microsoft.com/office/powerpoint/2010/main" val="359786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166</TotalTime>
  <Words>1490</Words>
  <Application>Microsoft Office PowerPoint</Application>
  <PresentationFormat>Ekran Gösterisi (4:3)</PresentationFormat>
  <Paragraphs>61</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Austin</vt:lpstr>
      <vt:lpstr>TUVALET EĞİTİMİ</vt:lpstr>
      <vt:lpstr>Tuvalet Eğitimi </vt:lpstr>
      <vt:lpstr>Tuvalet Eğitimi </vt:lpstr>
      <vt:lpstr>PowerPoint Sunusu</vt:lpstr>
      <vt:lpstr>Çocuğun tuvalet eğitimine hazır olduğunu gösteren belirtiler nelerdir?</vt:lpstr>
      <vt:lpstr>PowerPoint Sunusu</vt:lpstr>
      <vt:lpstr>Çocuğun tuvalet eğitimine hazır olduğunu gösteren belirtiler nelerdir?</vt:lpstr>
      <vt:lpstr>PowerPoint Sunusu</vt:lpstr>
      <vt:lpstr>Tuvalet eğitimi nasıl yapılmalıdır?  </vt:lpstr>
      <vt:lpstr>PowerPoint Sunusu</vt:lpstr>
      <vt:lpstr>Tuvalet eğitimi nasıl yapılmalıdır?  </vt:lpstr>
      <vt:lpstr>Tuvalet eğitimi nasıl yapılmalıdır?  </vt:lpstr>
      <vt:lpstr>PowerPoint Sunusu</vt:lpstr>
      <vt:lpstr>Tuvalet eğitimi nasıl yapılmalıdır?  </vt:lpstr>
      <vt:lpstr>PowerPoint Sunusu</vt:lpstr>
      <vt:lpstr>PowerPoint Sunusu</vt:lpstr>
      <vt:lpstr>"SOYUNMA VE GİYİNMEDE YALNIZLIK" İLKESİ </vt:lpstr>
      <vt:lpstr>Üç Gün Kuralı </vt:lpstr>
      <vt:lpstr>PowerPoint Sunusu</vt:lpstr>
      <vt:lpstr>PowerPoint Sunusu</vt:lpstr>
      <vt:lpstr>TUVALET EĞİTİMİNİN SON ZAMANLARINDA DİKKAT EDİLMESİ GEREKEN BİRKAÇ HUSUS</vt:lpstr>
      <vt:lpstr>"TUVALETTE BENDEN BAŞKASI OLMAMALI" BİLİNCİ </vt:lpstr>
      <vt:lpstr>"VÜCUDUM GÖRÜNMEMELİ" HİSSİ </vt:lpstr>
      <vt:lpstr>PowerPoint Sunusu</vt:lpstr>
      <vt:lpstr>PowerPoint Sunusu</vt:lpstr>
      <vt:lpstr>PowerPoint Sunusu</vt:lpstr>
      <vt:lpstr>KİTAP ÖNERİLERİ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Tuvalet Eğitimi</dc:title>
  <dc:creator>HP</dc:creator>
  <cp:lastModifiedBy>Windows Kullanıcısı</cp:lastModifiedBy>
  <cp:revision>12</cp:revision>
  <dcterms:created xsi:type="dcterms:W3CDTF">2019-12-17T07:23:21Z</dcterms:created>
  <dcterms:modified xsi:type="dcterms:W3CDTF">2019-12-24T08:08:17Z</dcterms:modified>
</cp:coreProperties>
</file>