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wmf" ContentType="image/x-wmf"/>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93C88E-5978-43B3-A3BC-23769A7CFBE8}" type="datetimeFigureOut">
              <a:rPr lang="tr-TR" smtClean="0"/>
              <a:pPr/>
              <a:t>26.12.2016</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FF8906-F255-4E07-9F20-919C81965E0E}"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7D336853-963C-40DB-888F-B0B3A461A960}" type="slidenum">
              <a:rPr lang="en-US" smtClean="0">
                <a:latin typeface="Arial" charset="0"/>
              </a:rPr>
              <a:pPr/>
              <a:t>22</a:t>
            </a:fld>
            <a:endParaRPr lang="en-US" smtClean="0">
              <a:latin typeface="Arial" charset="0"/>
            </a:endParaRPr>
          </a:p>
        </p:txBody>
      </p:sp>
      <p:sp>
        <p:nvSpPr>
          <p:cNvPr id="552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53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Yuvarlatılmış Çapraz Köşeli Dikdörtgen"/>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Başlık"/>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tr-TR" smtClean="0"/>
              <a:t>Asıl başlık stili için tıklatın</a:t>
            </a:r>
            <a:endParaRPr kumimoji="0" lang="en-US"/>
          </a:p>
        </p:txBody>
      </p:sp>
      <p:sp>
        <p:nvSpPr>
          <p:cNvPr id="9" name="8 Alt Başlık"/>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0" name="9 Veri Yer Tutucusu"/>
          <p:cNvSpPr>
            <a:spLocks noGrp="1"/>
          </p:cNvSpPr>
          <p:nvPr>
            <p:ph type="dt" sz="half" idx="10"/>
          </p:nvPr>
        </p:nvSpPr>
        <p:spPr>
          <a:xfrm>
            <a:off x="5562600" y="6509004"/>
            <a:ext cx="3002280" cy="274320"/>
          </a:xfrm>
        </p:spPr>
        <p:txBody>
          <a:bodyPr vert="horz" rtlCol="0"/>
          <a:lstStyle>
            <a:extLst/>
          </a:lstStyle>
          <a:p>
            <a:fld id="{D9F75050-0E15-4C5B-92B0-66D068882F1F}" type="datetimeFigureOut">
              <a:rPr lang="tr-TR" smtClean="0"/>
              <a:pPr/>
              <a:t>26.12.2016</a:t>
            </a:fld>
            <a:endParaRPr lang="tr-TR"/>
          </a:p>
        </p:txBody>
      </p:sp>
      <p:sp>
        <p:nvSpPr>
          <p:cNvPr id="11" name="10 Slayt Numarası Yer Tutucusu"/>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1DEFA8C-F947-479F-BE07-76B6B3F80BF1}" type="slidenum">
              <a:rPr lang="tr-TR" smtClean="0"/>
              <a:pPr/>
              <a:t>‹#›</a:t>
            </a:fld>
            <a:endParaRPr lang="tr-TR"/>
          </a:p>
        </p:txBody>
      </p:sp>
      <p:sp>
        <p:nvSpPr>
          <p:cNvPr id="12" name="11 Altbilgi Yer Tutucusu"/>
          <p:cNvSpPr>
            <a:spLocks noGrp="1"/>
          </p:cNvSpPr>
          <p:nvPr>
            <p:ph type="ftr" sz="quarter" idx="12"/>
          </p:nvPr>
        </p:nvSpPr>
        <p:spPr>
          <a:xfrm>
            <a:off x="1600200" y="6509004"/>
            <a:ext cx="3907464" cy="274320"/>
          </a:xfrm>
        </p:spPr>
        <p:txBody>
          <a:bodyPr vert="horz" rtlCol="0"/>
          <a:lstStyle>
            <a:extLst/>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26.12.2016</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lvl1pPr algn="l">
              <a:defRPr/>
            </a:lvl1pPr>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26.12.2016</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6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26.12.2016</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7" name="6 Dikdörtgen"/>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a:xfrm>
            <a:off x="5562600" y="6513670"/>
            <a:ext cx="3002280" cy="274320"/>
          </a:xfrm>
        </p:spPr>
        <p:txBody>
          <a:bodyPr vert="horz" rtlCol="0"/>
          <a:lstStyle>
            <a:extLst/>
          </a:lstStyle>
          <a:p>
            <a:fld id="{D9F75050-0E15-4C5B-92B0-66D068882F1F}" type="datetimeFigureOut">
              <a:rPr lang="tr-TR" smtClean="0"/>
              <a:pPr/>
              <a:t>26.12.2016</a:t>
            </a:fld>
            <a:endParaRPr lang="tr-TR"/>
          </a:p>
        </p:txBody>
      </p:sp>
      <p:sp>
        <p:nvSpPr>
          <p:cNvPr id="9" name="8 Slayt Numarası Yer Tutucusu"/>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1DEFA8C-F947-479F-BE07-76B6B3F80BF1}" type="slidenum">
              <a:rPr lang="tr-TR" smtClean="0"/>
              <a:pPr/>
              <a:t>‹#›</a:t>
            </a:fld>
            <a:endParaRPr lang="tr-TR"/>
          </a:p>
        </p:txBody>
      </p:sp>
      <p:sp>
        <p:nvSpPr>
          <p:cNvPr id="10" name="9 Altbilgi Yer Tutucusu"/>
          <p:cNvSpPr>
            <a:spLocks noGrp="1"/>
          </p:cNvSpPr>
          <p:nvPr>
            <p:ph type="ftr" sz="quarter" idx="12"/>
          </p:nvPr>
        </p:nvSpPr>
        <p:spPr>
          <a:xfrm>
            <a:off x="1600200" y="6513670"/>
            <a:ext cx="3907464" cy="274320"/>
          </a:xfrm>
        </p:spPr>
        <p:txBody>
          <a:bodyPr vert="horz" rtlCol="0"/>
          <a:lstStyle>
            <a:extLst/>
          </a:lstStyle>
          <a:p>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26.12.2016</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a:xfrm>
            <a:off x="8641080" y="6514568"/>
            <a:ext cx="464288" cy="274320"/>
          </a:xfrm>
        </p:spPr>
        <p:txBody>
          <a:bodyPr/>
          <a:lstStyle>
            <a:extLst/>
          </a:lstStyle>
          <a:p>
            <a:fld id="{B1DEFA8C-F947-479F-BE07-76B6B3F80BF1}" type="slidenum">
              <a:rPr lang="tr-TR" smtClean="0"/>
              <a:pPr/>
              <a:t>‹#›</a:t>
            </a:fld>
            <a:endParaRPr lang="tr-TR"/>
          </a:p>
        </p:txBody>
      </p:sp>
      <p:sp>
        <p:nvSpPr>
          <p:cNvPr id="10" name="9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9 Dikdörtgen"/>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10 Dikdörtgen"/>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1 Başlık"/>
          <p:cNvSpPr>
            <a:spLocks noGrp="1"/>
          </p:cNvSpPr>
          <p:nvPr>
            <p:ph type="title"/>
          </p:nvPr>
        </p:nvSpPr>
        <p:spPr>
          <a:xfrm>
            <a:off x="457200" y="251948"/>
            <a:ext cx="8229600"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26.12.2016</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a:xfrm>
            <a:off x="8641080" y="6514568"/>
            <a:ext cx="464288" cy="274320"/>
          </a:xfrm>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53218"/>
            <a:ext cx="8229600" cy="114300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D9F75050-0E15-4C5B-92B0-66D068882F1F}" type="datetimeFigureOut">
              <a:rPr lang="tr-TR" smtClean="0"/>
              <a:pPr/>
              <a:t>26.12.2016</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D9F75050-0E15-4C5B-92B0-66D068882F1F}" type="datetimeFigureOut">
              <a:rPr lang="tr-TR" smtClean="0"/>
              <a:pPr/>
              <a:t>26.12.2016</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2"/>
      </p:bgRef>
    </p:bg>
    <p:spTree>
      <p:nvGrpSpPr>
        <p:cNvPr id="1" name=""/>
        <p:cNvGrpSpPr/>
        <p:nvPr/>
      </p:nvGrpSpPr>
      <p:grpSpPr>
        <a:xfrm>
          <a:off x="0" y="0"/>
          <a:ext cx="0" cy="0"/>
          <a:chOff x="0" y="0"/>
          <a:chExt cx="0" cy="0"/>
        </a:xfrm>
      </p:grpSpPr>
      <p:sp>
        <p:nvSpPr>
          <p:cNvPr id="8" name="7 Dikdörtgen"/>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963136" y="304800"/>
            <a:ext cx="3931920" cy="762000"/>
          </a:xfrm>
        </p:spPr>
        <p:txBody>
          <a:bodyPr anchor="b"/>
          <a:lstStyle>
            <a:lvl1pPr marL="0" algn="r">
              <a:buNone/>
              <a:defRPr sz="2000" b="1"/>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9" name="8 Veri Yer Tutucusu"/>
          <p:cNvSpPr>
            <a:spLocks noGrp="1"/>
          </p:cNvSpPr>
          <p:nvPr>
            <p:ph type="dt" sz="half" idx="10"/>
          </p:nvPr>
        </p:nvSpPr>
        <p:spPr>
          <a:xfrm>
            <a:off x="5562600" y="6513670"/>
            <a:ext cx="3002280" cy="274320"/>
          </a:xfrm>
        </p:spPr>
        <p:txBody>
          <a:bodyPr vert="horz" rtlCol="0"/>
          <a:lstStyle>
            <a:extLst/>
          </a:lstStyle>
          <a:p>
            <a:fld id="{D9F75050-0E15-4C5B-92B0-66D068882F1F}" type="datetimeFigureOut">
              <a:rPr lang="tr-TR" smtClean="0"/>
              <a:pPr/>
              <a:t>26.12.2016</a:t>
            </a:fld>
            <a:endParaRPr lang="tr-TR"/>
          </a:p>
        </p:txBody>
      </p:sp>
      <p:sp>
        <p:nvSpPr>
          <p:cNvPr id="10" name="9 Slayt Numarası Yer Tutucusu"/>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1DEFA8C-F947-479F-BE07-76B6B3F80BF1}" type="slidenum">
              <a:rPr lang="tr-TR" smtClean="0"/>
              <a:pPr/>
              <a:t>‹#›</a:t>
            </a:fld>
            <a:endParaRPr lang="tr-TR"/>
          </a:p>
        </p:txBody>
      </p:sp>
      <p:sp>
        <p:nvSpPr>
          <p:cNvPr id="11" name="10 Altbilgi Yer Tutucusu"/>
          <p:cNvSpPr>
            <a:spLocks noGrp="1"/>
          </p:cNvSpPr>
          <p:nvPr>
            <p:ph type="ftr" sz="quarter" idx="12"/>
          </p:nvPr>
        </p:nvSpPr>
        <p:spPr>
          <a:xfrm>
            <a:off x="1600200" y="6513670"/>
            <a:ext cx="3907464" cy="274320"/>
          </a:xfrm>
        </p:spPr>
        <p:txBody>
          <a:bodyPr vert="horz" rtlCol="0"/>
          <a:lstStyle>
            <a:extLst/>
          </a:lstStyle>
          <a:p>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3040443" y="4724400"/>
            <a:ext cx="5486400" cy="664536"/>
          </a:xfrm>
        </p:spPr>
        <p:txBody>
          <a:bodyPr anchor="b"/>
          <a:lstStyle>
            <a:lvl1pPr marL="0" algn="r">
              <a:buNone/>
              <a:defRPr sz="2000" b="1"/>
            </a:lvl1pPr>
            <a:extLst/>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13" name="12 Resim Yer Tutucusu"/>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tr-TR" smtClean="0">
                <a:solidFill>
                  <a:schemeClr val="lt1"/>
                </a:solidFill>
                <a:latin typeface="+mn-lt"/>
                <a:ea typeface="+mn-ea"/>
                <a:cs typeface="+mn-cs"/>
              </a:rPr>
              <a:t>Resim eklemek için simgeyi tıklatın</a:t>
            </a:r>
            <a:endParaRPr kumimoji="0" lang="en-US" dirty="0">
              <a:solidFill>
                <a:schemeClr val="lt1"/>
              </a:solidFill>
              <a:latin typeface="+mn-lt"/>
              <a:ea typeface="+mn-ea"/>
              <a:cs typeface="+mn-cs"/>
            </a:endParaRPr>
          </a:p>
        </p:txBody>
      </p:sp>
      <p:sp>
        <p:nvSpPr>
          <p:cNvPr id="8" name="7 Veri Yer Tutucusu"/>
          <p:cNvSpPr>
            <a:spLocks noGrp="1"/>
          </p:cNvSpPr>
          <p:nvPr>
            <p:ph type="dt" sz="half" idx="10"/>
          </p:nvPr>
        </p:nvSpPr>
        <p:spPr>
          <a:xfrm>
            <a:off x="5562600" y="6509004"/>
            <a:ext cx="3002280" cy="274320"/>
          </a:xfrm>
        </p:spPr>
        <p:txBody>
          <a:bodyPr vert="horz" rtlCol="0"/>
          <a:lstStyle>
            <a:extLst/>
          </a:lstStyle>
          <a:p>
            <a:fld id="{D9F75050-0E15-4C5B-92B0-66D068882F1F}" type="datetimeFigureOut">
              <a:rPr lang="tr-TR" smtClean="0"/>
              <a:pPr/>
              <a:t>26.12.2016</a:t>
            </a:fld>
            <a:endParaRPr lang="tr-TR"/>
          </a:p>
        </p:txBody>
      </p:sp>
      <p:sp>
        <p:nvSpPr>
          <p:cNvPr id="9" name="8 Slayt Numarası Yer Tutucusu"/>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1DEFA8C-F947-479F-BE07-76B6B3F80BF1}" type="slidenum">
              <a:rPr lang="tr-TR" smtClean="0"/>
              <a:pPr/>
              <a:t>‹#›</a:t>
            </a:fld>
            <a:endParaRPr lang="tr-TR"/>
          </a:p>
        </p:txBody>
      </p:sp>
      <p:sp>
        <p:nvSpPr>
          <p:cNvPr id="10" name="9 Altbilgi Yer Tutucusu"/>
          <p:cNvSpPr>
            <a:spLocks noGrp="1"/>
          </p:cNvSpPr>
          <p:nvPr>
            <p:ph type="ftr" sz="quarter" idx="12"/>
          </p:nvPr>
        </p:nvSpPr>
        <p:spPr>
          <a:xfrm>
            <a:off x="1600200" y="6509004"/>
            <a:ext cx="3907464" cy="274320"/>
          </a:xfrm>
        </p:spPr>
        <p:txBody>
          <a:bodyPr vert="horz" rtlCol="0"/>
          <a:lstStyle>
            <a:extLst/>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Yuvarlatılmış Çapraz Köşeli Dikdörtgen"/>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Altbilgi Yer Tutucusu"/>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tr-TR"/>
          </a:p>
        </p:txBody>
      </p:sp>
      <p:sp>
        <p:nvSpPr>
          <p:cNvPr id="14" name="13 Veri Yer Tutucusu"/>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D9F75050-0E15-4C5B-92B0-66D068882F1F}" type="datetimeFigureOut">
              <a:rPr lang="tr-TR" smtClean="0"/>
              <a:pPr/>
              <a:t>26.12.2016</a:t>
            </a:fld>
            <a:endParaRPr lang="tr-TR"/>
          </a:p>
        </p:txBody>
      </p:sp>
      <p:sp>
        <p:nvSpPr>
          <p:cNvPr id="23" name="22 Slayt Numarası Yer Tutucusu"/>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1DEFA8C-F947-479F-BE07-76B6B3F80BF1}" type="slidenum">
              <a:rPr lang="tr-TR" smtClean="0"/>
              <a:pPr/>
              <a:t>‹#›</a:t>
            </a:fld>
            <a:endParaRPr lang="tr-TR"/>
          </a:p>
        </p:txBody>
      </p:sp>
      <p:sp>
        <p:nvSpPr>
          <p:cNvPr id="22" name="21 Başlık Yer Tutucusu"/>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260648"/>
            <a:ext cx="7772400" cy="5904656"/>
          </a:xfrm>
        </p:spPr>
        <p:txBody>
          <a:bodyPr>
            <a:normAutofit/>
          </a:bodyPr>
          <a:lstStyle/>
          <a:p>
            <a:pPr algn="ctr"/>
            <a:r>
              <a:rPr lang="tr-TR" sz="6600" b="1" dirty="0" smtClean="0">
                <a:solidFill>
                  <a:srgbClr val="660066"/>
                </a:solidFill>
                <a:effectLst>
                  <a:outerShdw blurRad="38100" dist="38100" dir="2700000" algn="tl">
                    <a:srgbClr val="000000">
                      <a:alpha val="43137"/>
                    </a:srgbClr>
                  </a:outerShdw>
                </a:effectLst>
                <a:latin typeface="Arial Rounded MT Bold" pitchFamily="34" charset="0"/>
              </a:rPr>
              <a:t>STRES VE SINAV KAYGISI</a:t>
            </a:r>
            <a:r>
              <a:rPr lang="tr-TR" sz="6600" b="1" dirty="0" smtClean="0">
                <a:effectLst>
                  <a:outerShdw blurRad="38100" dist="38100" dir="2700000" algn="tl">
                    <a:srgbClr val="000000">
                      <a:alpha val="43137"/>
                    </a:srgbClr>
                  </a:outerShdw>
                </a:effectLst>
                <a:latin typeface="Arial Rounded MT Bold" pitchFamily="34" charset="0"/>
              </a:rPr>
              <a:t/>
            </a:r>
            <a:br>
              <a:rPr lang="tr-TR" sz="6600" b="1" dirty="0" smtClean="0">
                <a:effectLst>
                  <a:outerShdw blurRad="38100" dist="38100" dir="2700000" algn="tl">
                    <a:srgbClr val="000000">
                      <a:alpha val="43137"/>
                    </a:srgbClr>
                  </a:outerShdw>
                </a:effectLst>
                <a:latin typeface="Arial Rounded MT Bold" pitchFamily="34" charset="0"/>
              </a:rPr>
            </a:br>
            <a:r>
              <a:rPr lang="tr-TR" sz="6600" b="1" dirty="0" smtClean="0">
                <a:effectLst>
                  <a:outerShdw blurRad="38100" dist="38100" dir="2700000" algn="tl">
                    <a:srgbClr val="000000">
                      <a:alpha val="43137"/>
                    </a:srgbClr>
                  </a:outerShdw>
                </a:effectLst>
                <a:latin typeface="Arial Rounded MT Bold" pitchFamily="34" charset="0"/>
              </a:rPr>
              <a:t/>
            </a:r>
            <a:br>
              <a:rPr lang="tr-TR" sz="6600" b="1" dirty="0" smtClean="0">
                <a:effectLst>
                  <a:outerShdw blurRad="38100" dist="38100" dir="2700000" algn="tl">
                    <a:srgbClr val="000000">
                      <a:alpha val="43137"/>
                    </a:srgbClr>
                  </a:outerShdw>
                </a:effectLst>
                <a:latin typeface="Arial Rounded MT Bold" pitchFamily="34" charset="0"/>
              </a:rPr>
            </a:br>
            <a:r>
              <a:rPr lang="tr-TR" sz="6600" b="1" dirty="0" smtClean="0">
                <a:solidFill>
                  <a:srgbClr val="660066"/>
                </a:solidFill>
                <a:latin typeface="Arial Rounded MT Bold" pitchFamily="34" charset="0"/>
              </a:rPr>
              <a:t>SEMİNERİMİZE</a:t>
            </a:r>
            <a:br>
              <a:rPr lang="tr-TR" sz="6600" b="1" dirty="0" smtClean="0">
                <a:solidFill>
                  <a:srgbClr val="660066"/>
                </a:solidFill>
                <a:latin typeface="Arial Rounded MT Bold" pitchFamily="34" charset="0"/>
              </a:rPr>
            </a:br>
            <a:r>
              <a:rPr lang="tr-TR" sz="6600" b="1" dirty="0" smtClean="0">
                <a:solidFill>
                  <a:srgbClr val="660066"/>
                </a:solidFill>
                <a:latin typeface="Arial Rounded MT Bold" pitchFamily="34" charset="0"/>
              </a:rPr>
              <a:t> HOŞGELDİNİZ</a:t>
            </a:r>
            <a:r>
              <a:rPr lang="tr-TR" dirty="0" smtClean="0">
                <a:latin typeface="Arial Rounded MT Bold" pitchFamily="34" charset="0"/>
              </a:rPr>
              <a:t/>
            </a:r>
            <a:br>
              <a:rPr lang="tr-TR" dirty="0" smtClean="0">
                <a:latin typeface="Arial Rounded MT Bold" pitchFamily="34" charset="0"/>
              </a:rPr>
            </a:br>
            <a:endParaRPr lang="tr-TR" dirty="0">
              <a:latin typeface="Arial Rounded MT Bold"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b="1" dirty="0" smtClean="0">
                <a:solidFill>
                  <a:srgbClr val="660066"/>
                </a:solidFill>
                <a:effectLst>
                  <a:outerShdw blurRad="38100" dist="38100" dir="2700000" algn="tl">
                    <a:srgbClr val="FFFFFF"/>
                  </a:outerShdw>
                </a:effectLst>
                <a:latin typeface="Arial Rounded MT Bold" pitchFamily="34" charset="0"/>
              </a:rPr>
              <a:t>SINAV KAYGISININ NEDENLERİ </a:t>
            </a:r>
            <a:endParaRPr lang="tr-TR" sz="4000" b="1" dirty="0">
              <a:solidFill>
                <a:srgbClr val="660066"/>
              </a:solidFill>
              <a:latin typeface="Arial Rounded MT Bold" pitchFamily="34" charset="0"/>
            </a:endParaRPr>
          </a:p>
        </p:txBody>
      </p:sp>
      <p:sp>
        <p:nvSpPr>
          <p:cNvPr id="3" name="2 İçerik Yer Tutucusu"/>
          <p:cNvSpPr>
            <a:spLocks noGrp="1"/>
          </p:cNvSpPr>
          <p:nvPr>
            <p:ph idx="1"/>
          </p:nvPr>
        </p:nvSpPr>
        <p:spPr/>
        <p:txBody>
          <a:bodyPr>
            <a:normAutofit fontScale="85000" lnSpcReduction="20000"/>
          </a:bodyPr>
          <a:lstStyle/>
          <a:p>
            <a:pPr>
              <a:lnSpc>
                <a:spcPct val="130000"/>
              </a:lnSpc>
              <a:buClr>
                <a:srgbClr val="000000"/>
              </a:buClr>
              <a:buFont typeface="Wingdings" pitchFamily="2" charset="2"/>
              <a:buChar char="q"/>
              <a:defRPr/>
            </a:pPr>
            <a:r>
              <a:rPr lang="tr-TR" dirty="0" smtClean="0">
                <a:latin typeface="Arial Rounded MT Bold" pitchFamily="34" charset="0"/>
              </a:rPr>
              <a:t>Zamanı iyi kullanamama</a:t>
            </a:r>
          </a:p>
          <a:p>
            <a:pPr>
              <a:lnSpc>
                <a:spcPct val="130000"/>
              </a:lnSpc>
              <a:buClr>
                <a:srgbClr val="000000"/>
              </a:buClr>
              <a:buFont typeface="Wingdings" pitchFamily="2" charset="2"/>
              <a:buChar char="q"/>
              <a:defRPr/>
            </a:pPr>
            <a:r>
              <a:rPr lang="tr-TR" dirty="0" smtClean="0">
                <a:latin typeface="Arial Rounded MT Bold" pitchFamily="34" charset="0"/>
              </a:rPr>
              <a:t>Sonuçları tahmin etmeye çalışma</a:t>
            </a:r>
          </a:p>
          <a:p>
            <a:pPr>
              <a:lnSpc>
                <a:spcPct val="130000"/>
              </a:lnSpc>
              <a:buClr>
                <a:srgbClr val="000000"/>
              </a:buClr>
              <a:buFont typeface="Wingdings" pitchFamily="2" charset="2"/>
              <a:buChar char="q"/>
              <a:defRPr/>
            </a:pPr>
            <a:r>
              <a:rPr lang="tr-TR" dirty="0" smtClean="0">
                <a:latin typeface="Arial Rounded MT Bold" pitchFamily="34" charset="0"/>
              </a:rPr>
              <a:t>Sınava gerçeğinden farklı anlamlar yükleme</a:t>
            </a:r>
          </a:p>
          <a:p>
            <a:pPr>
              <a:lnSpc>
                <a:spcPct val="130000"/>
              </a:lnSpc>
              <a:buClr>
                <a:srgbClr val="000000"/>
              </a:buClr>
              <a:buFont typeface="Wingdings" pitchFamily="2" charset="2"/>
              <a:buChar char="q"/>
              <a:defRPr/>
            </a:pPr>
            <a:r>
              <a:rPr lang="tr-TR" dirty="0" smtClean="0">
                <a:latin typeface="Arial Rounded MT Bold" pitchFamily="34" charset="0"/>
              </a:rPr>
              <a:t>Daha önce yaşanmış başarısızlıkların tekrarlanabileceği endişesi</a:t>
            </a:r>
          </a:p>
          <a:p>
            <a:pPr>
              <a:lnSpc>
                <a:spcPct val="130000"/>
              </a:lnSpc>
              <a:buClr>
                <a:srgbClr val="000000"/>
              </a:buClr>
              <a:buFont typeface="Wingdings" pitchFamily="2" charset="2"/>
              <a:buChar char="q"/>
              <a:defRPr/>
            </a:pPr>
            <a:r>
              <a:rPr lang="tr-TR" dirty="0" smtClean="0">
                <a:latin typeface="Arial Rounded MT Bold" pitchFamily="34" charset="0"/>
              </a:rPr>
              <a:t>Gerçekçi olmayan düşünce biçimleri</a:t>
            </a:r>
          </a:p>
          <a:p>
            <a:pPr>
              <a:lnSpc>
                <a:spcPct val="130000"/>
              </a:lnSpc>
              <a:buClr>
                <a:srgbClr val="000000"/>
              </a:buClr>
              <a:buFont typeface="Wingdings" pitchFamily="2" charset="2"/>
              <a:buChar char="q"/>
              <a:defRPr/>
            </a:pPr>
            <a:r>
              <a:rPr lang="tr-TR" dirty="0" smtClean="0">
                <a:latin typeface="Arial Rounded MT Bold" pitchFamily="34" charset="0"/>
              </a:rPr>
              <a:t>Aile ve çevrenin beklentilerinin yüksek olması</a:t>
            </a:r>
          </a:p>
          <a:p>
            <a:pPr>
              <a:lnSpc>
                <a:spcPct val="130000"/>
              </a:lnSpc>
              <a:buClr>
                <a:srgbClr val="000000"/>
              </a:buClr>
              <a:buFont typeface="Wingdings" pitchFamily="2" charset="2"/>
              <a:buChar char="q"/>
              <a:defRPr/>
            </a:pPr>
            <a:r>
              <a:rPr lang="tr-TR" dirty="0" smtClean="0">
                <a:latin typeface="Arial Rounded MT Bold" pitchFamily="34" charset="0"/>
              </a:rPr>
              <a:t>Kendine güvensizlik</a:t>
            </a:r>
          </a:p>
          <a:p>
            <a:pPr>
              <a:lnSpc>
                <a:spcPct val="130000"/>
              </a:lnSpc>
              <a:buClr>
                <a:srgbClr val="000000"/>
              </a:buClr>
              <a:buFont typeface="Wingdings" pitchFamily="2" charset="2"/>
              <a:buChar char="q"/>
              <a:defRPr/>
            </a:pPr>
            <a:r>
              <a:rPr lang="tr-TR" dirty="0" smtClean="0">
                <a:latin typeface="Arial Rounded MT Bold" pitchFamily="34" charset="0"/>
              </a:rPr>
              <a:t>Karamsarlık </a:t>
            </a:r>
          </a:p>
          <a:p>
            <a:pPr>
              <a:lnSpc>
                <a:spcPct val="130000"/>
              </a:lnSpc>
              <a:buClr>
                <a:srgbClr val="000000"/>
              </a:buClr>
              <a:buFont typeface="Wingdings" pitchFamily="2" charset="2"/>
              <a:buChar char="q"/>
              <a:defRPr/>
            </a:pPr>
            <a:endParaRPr lang="tr-TR" dirty="0" smtClean="0"/>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400" b="1" dirty="0" smtClean="0">
                <a:solidFill>
                  <a:srgbClr val="660066"/>
                </a:solidFill>
                <a:effectLst>
                  <a:outerShdw blurRad="38100" dist="38100" dir="2700000" algn="tl">
                    <a:srgbClr val="FFFFFF"/>
                  </a:outerShdw>
                </a:effectLst>
                <a:latin typeface="Arial Rounded MT Bold" pitchFamily="34" charset="0"/>
              </a:rPr>
              <a:t>SINAV KAYGISININ NEDENLERİ </a:t>
            </a:r>
            <a:endParaRPr lang="tr-TR" b="1" dirty="0">
              <a:solidFill>
                <a:srgbClr val="660066"/>
              </a:solidFill>
              <a:latin typeface="Arial Rounded MT Bold" pitchFamily="34" charset="0"/>
            </a:endParaRPr>
          </a:p>
        </p:txBody>
      </p:sp>
      <p:sp>
        <p:nvSpPr>
          <p:cNvPr id="3" name="2 İçerik Yer Tutucusu"/>
          <p:cNvSpPr>
            <a:spLocks noGrp="1"/>
          </p:cNvSpPr>
          <p:nvPr>
            <p:ph idx="1"/>
          </p:nvPr>
        </p:nvSpPr>
        <p:spPr/>
        <p:txBody>
          <a:bodyPr>
            <a:normAutofit fontScale="77500" lnSpcReduction="20000"/>
          </a:bodyPr>
          <a:lstStyle/>
          <a:p>
            <a:pPr>
              <a:lnSpc>
                <a:spcPct val="175000"/>
              </a:lnSpc>
              <a:buClr>
                <a:srgbClr val="000000"/>
              </a:buClr>
              <a:buFont typeface="Wingdings" pitchFamily="2" charset="2"/>
              <a:buChar char="q"/>
              <a:defRPr/>
            </a:pPr>
            <a:r>
              <a:rPr lang="tr-TR" dirty="0" smtClean="0">
                <a:latin typeface="Arial Rounded MT Bold" pitchFamily="34" charset="0"/>
              </a:rPr>
              <a:t>Bilgisizlik  ve hedefin belirsizliği</a:t>
            </a:r>
          </a:p>
          <a:p>
            <a:pPr>
              <a:lnSpc>
                <a:spcPct val="175000"/>
              </a:lnSpc>
              <a:buClr>
                <a:srgbClr val="000000"/>
              </a:buClr>
              <a:buFont typeface="Wingdings" pitchFamily="2" charset="2"/>
              <a:buChar char="q"/>
              <a:defRPr/>
            </a:pPr>
            <a:r>
              <a:rPr lang="tr-TR" dirty="0" smtClean="0">
                <a:latin typeface="Arial Rounded MT Bold" pitchFamily="34" charset="0"/>
              </a:rPr>
              <a:t>Gerçekçi olmayan hedefler</a:t>
            </a:r>
          </a:p>
          <a:p>
            <a:pPr>
              <a:lnSpc>
                <a:spcPct val="175000"/>
              </a:lnSpc>
              <a:buClr>
                <a:srgbClr val="000000"/>
              </a:buClr>
              <a:buFont typeface="Wingdings" pitchFamily="2" charset="2"/>
              <a:buChar char="q"/>
              <a:defRPr/>
            </a:pPr>
            <a:r>
              <a:rPr lang="tr-TR" dirty="0" smtClean="0">
                <a:latin typeface="Arial Rounded MT Bold" pitchFamily="34" charset="0"/>
              </a:rPr>
              <a:t>Plânsızlık</a:t>
            </a:r>
          </a:p>
          <a:p>
            <a:pPr>
              <a:lnSpc>
                <a:spcPct val="175000"/>
              </a:lnSpc>
              <a:buClr>
                <a:srgbClr val="000000"/>
              </a:buClr>
              <a:buFont typeface="Wingdings" pitchFamily="2" charset="2"/>
              <a:buChar char="q"/>
              <a:defRPr/>
            </a:pPr>
            <a:r>
              <a:rPr lang="tr-TR" dirty="0" smtClean="0">
                <a:latin typeface="Arial Rounded MT Bold" pitchFamily="34" charset="0"/>
              </a:rPr>
              <a:t>Çalışma metotlarını bilmemek</a:t>
            </a:r>
          </a:p>
          <a:p>
            <a:pPr>
              <a:lnSpc>
                <a:spcPct val="175000"/>
              </a:lnSpc>
              <a:buClr>
                <a:srgbClr val="000000"/>
              </a:buClr>
              <a:buFont typeface="Wingdings" pitchFamily="2" charset="2"/>
              <a:buChar char="q"/>
              <a:defRPr/>
            </a:pPr>
            <a:r>
              <a:rPr lang="tr-TR" dirty="0" smtClean="0">
                <a:latin typeface="Arial Rounded MT Bold" pitchFamily="34" charset="0"/>
              </a:rPr>
              <a:t>Danışılacak kişilerin olmaması</a:t>
            </a:r>
          </a:p>
          <a:p>
            <a:pPr>
              <a:lnSpc>
                <a:spcPct val="175000"/>
              </a:lnSpc>
              <a:buClr>
                <a:srgbClr val="000000"/>
              </a:buClr>
              <a:buFont typeface="Wingdings" pitchFamily="2" charset="2"/>
              <a:buChar char="q"/>
              <a:defRPr/>
            </a:pPr>
            <a:r>
              <a:rPr lang="tr-TR" dirty="0" smtClean="0">
                <a:latin typeface="Arial Rounded MT Bold" pitchFamily="34" charset="0"/>
              </a:rPr>
              <a:t>Arkadaşların olumsuz telkinleri</a:t>
            </a:r>
          </a:p>
          <a:p>
            <a:pPr>
              <a:lnSpc>
                <a:spcPct val="175000"/>
              </a:lnSpc>
              <a:buClr>
                <a:srgbClr val="000000"/>
              </a:buClr>
              <a:buFont typeface="Wingdings" pitchFamily="2" charset="2"/>
              <a:buChar char="q"/>
              <a:defRPr/>
            </a:pPr>
            <a:r>
              <a:rPr lang="tr-TR" dirty="0" smtClean="0">
                <a:latin typeface="Arial Rounded MT Bold" pitchFamily="34" charset="0"/>
              </a:rPr>
              <a:t>Öğrencinin önünde başarılı bir örnek olmaması</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sz="4800" b="1" dirty="0" smtClean="0">
                <a:solidFill>
                  <a:srgbClr val="660066"/>
                </a:solidFill>
                <a:latin typeface="Arial Rounded MT Bold" pitchFamily="34" charset="0"/>
              </a:rPr>
              <a:t>Öğrenciye göre SINAV;</a:t>
            </a:r>
            <a:endParaRPr lang="tr-TR" b="1" dirty="0">
              <a:solidFill>
                <a:srgbClr val="660066"/>
              </a:solidFill>
              <a:latin typeface="Arial Rounded MT Bold" pitchFamily="34" charset="0"/>
            </a:endParaRPr>
          </a:p>
        </p:txBody>
      </p:sp>
      <p:sp>
        <p:nvSpPr>
          <p:cNvPr id="3" name="2 İçerik Yer Tutucusu"/>
          <p:cNvSpPr>
            <a:spLocks noGrp="1"/>
          </p:cNvSpPr>
          <p:nvPr>
            <p:ph idx="1"/>
          </p:nvPr>
        </p:nvSpPr>
        <p:spPr/>
        <p:txBody>
          <a:bodyPr>
            <a:normAutofit/>
          </a:bodyPr>
          <a:lstStyle/>
          <a:p>
            <a:pPr marL="989013" indent="-722313" algn="ctr">
              <a:lnSpc>
                <a:spcPct val="80000"/>
              </a:lnSpc>
              <a:buClr>
                <a:srgbClr val="000000"/>
              </a:buClr>
              <a:buNone/>
              <a:defRPr/>
            </a:pPr>
            <a:r>
              <a:rPr lang="tr-TR" b="1" dirty="0" smtClean="0">
                <a:latin typeface="Arial Rounded MT Bold" pitchFamily="34" charset="0"/>
              </a:rPr>
              <a:t>“sınav karizmadır”</a:t>
            </a:r>
          </a:p>
          <a:p>
            <a:pPr marL="989013" indent="-722313" algn="ctr">
              <a:lnSpc>
                <a:spcPct val="80000"/>
              </a:lnSpc>
              <a:buClr>
                <a:srgbClr val="000000"/>
              </a:buClr>
              <a:buNone/>
              <a:defRPr/>
            </a:pPr>
            <a:endParaRPr lang="tr-TR" b="1" dirty="0" smtClean="0">
              <a:latin typeface="Arial Rounded MT Bold" pitchFamily="34" charset="0"/>
            </a:endParaRPr>
          </a:p>
          <a:p>
            <a:pPr marL="989013" indent="-722313" algn="ctr">
              <a:lnSpc>
                <a:spcPct val="80000"/>
              </a:lnSpc>
              <a:buClr>
                <a:srgbClr val="000000"/>
              </a:buClr>
              <a:buNone/>
              <a:defRPr/>
            </a:pPr>
            <a:r>
              <a:rPr lang="tr-TR" b="1" dirty="0" smtClean="0">
                <a:latin typeface="Arial Rounded MT Bold" pitchFamily="34" charset="0"/>
              </a:rPr>
              <a:t>“sınav her şeydir”</a:t>
            </a:r>
          </a:p>
          <a:p>
            <a:pPr marL="989013" indent="-722313" algn="ctr">
              <a:lnSpc>
                <a:spcPct val="80000"/>
              </a:lnSpc>
              <a:buClr>
                <a:srgbClr val="000000"/>
              </a:buClr>
              <a:buNone/>
              <a:defRPr/>
            </a:pPr>
            <a:endParaRPr lang="tr-TR" b="1" dirty="0" smtClean="0">
              <a:latin typeface="Arial Rounded MT Bold" pitchFamily="34" charset="0"/>
            </a:endParaRPr>
          </a:p>
          <a:p>
            <a:pPr marL="989013" indent="-722313" algn="ctr">
              <a:lnSpc>
                <a:spcPct val="80000"/>
              </a:lnSpc>
              <a:buClr>
                <a:srgbClr val="000000"/>
              </a:buClr>
              <a:buNone/>
              <a:defRPr/>
            </a:pPr>
            <a:r>
              <a:rPr lang="tr-TR" b="1" dirty="0" smtClean="0">
                <a:latin typeface="Arial Rounded MT Bold" pitchFamily="34" charset="0"/>
              </a:rPr>
              <a:t>“sınav ne kadar iyi olduğunu gösterir”</a:t>
            </a:r>
          </a:p>
          <a:p>
            <a:pPr marL="989013" indent="-722313" algn="ctr">
              <a:lnSpc>
                <a:spcPct val="80000"/>
              </a:lnSpc>
              <a:buClr>
                <a:srgbClr val="000000"/>
              </a:buClr>
              <a:buNone/>
              <a:defRPr/>
            </a:pPr>
            <a:endParaRPr lang="tr-TR" b="1" dirty="0" smtClean="0">
              <a:latin typeface="Arial Rounded MT Bold" pitchFamily="34" charset="0"/>
            </a:endParaRPr>
          </a:p>
          <a:p>
            <a:pPr marL="989013" indent="-722313" algn="ctr">
              <a:lnSpc>
                <a:spcPct val="80000"/>
              </a:lnSpc>
              <a:buClr>
                <a:srgbClr val="000000"/>
              </a:buClr>
              <a:buNone/>
              <a:defRPr/>
            </a:pPr>
            <a:r>
              <a:rPr lang="tr-TR" b="1" dirty="0" smtClean="0">
                <a:latin typeface="Arial Rounded MT Bold" pitchFamily="34" charset="0"/>
              </a:rPr>
              <a:t>“sınav ne kadar aptal olduğunu gösterir”</a:t>
            </a:r>
          </a:p>
          <a:p>
            <a:pPr marL="989013" indent="-722313" algn="ctr">
              <a:lnSpc>
                <a:spcPct val="80000"/>
              </a:lnSpc>
              <a:buClr>
                <a:srgbClr val="000000"/>
              </a:buClr>
              <a:buNone/>
              <a:defRPr/>
            </a:pPr>
            <a:endParaRPr lang="tr-TR" b="1" dirty="0" smtClean="0">
              <a:latin typeface="Arial Rounded MT Bold" pitchFamily="34" charset="0"/>
            </a:endParaRPr>
          </a:p>
          <a:p>
            <a:pPr marL="989013" indent="-722313" algn="ctr">
              <a:lnSpc>
                <a:spcPct val="80000"/>
              </a:lnSpc>
              <a:buClr>
                <a:srgbClr val="000000"/>
              </a:buClr>
              <a:buNone/>
              <a:defRPr/>
            </a:pPr>
            <a:r>
              <a:rPr lang="tr-TR" b="1" dirty="0" smtClean="0">
                <a:latin typeface="Arial Rounded MT Bold" pitchFamily="34" charset="0"/>
              </a:rPr>
              <a:t>“kazanırsan her şeysin, kazanmazsan hiç bir şey”</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4626" name="Picture 2" descr="C:\Users\reh\Desktop\Her Konudan Sunumlarr\sinav_stres_r.gif"/>
          <p:cNvPicPr>
            <a:picLocks noGrp="1" noChangeAspect="1" noChangeArrowheads="1"/>
          </p:cNvPicPr>
          <p:nvPr>
            <p:ph idx="1"/>
          </p:nvPr>
        </p:nvPicPr>
        <p:blipFill>
          <a:blip r:embed="rId2" cstate="print"/>
          <a:srcRect/>
          <a:stretch>
            <a:fillRect/>
          </a:stretch>
        </p:blipFill>
        <p:spPr bwMode="auto">
          <a:xfrm>
            <a:off x="899592" y="764704"/>
            <a:ext cx="7344816" cy="5688632"/>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defRPr/>
            </a:pPr>
            <a:r>
              <a:rPr lang="tr-TR" sz="4000" b="1" dirty="0" smtClean="0">
                <a:solidFill>
                  <a:srgbClr val="660066"/>
                </a:solidFill>
                <a:effectLst>
                  <a:outerShdw blurRad="38100" dist="38100" dir="2700000" algn="tl">
                    <a:srgbClr val="FFFFFF"/>
                  </a:outerShdw>
                </a:effectLst>
                <a:latin typeface="Arial Rounded MT Bold" pitchFamily="34" charset="0"/>
              </a:rPr>
              <a:t>SINAV KAYGISININ ETKİLERİ</a:t>
            </a:r>
            <a:br>
              <a:rPr lang="tr-TR" sz="4000" b="1" dirty="0" smtClean="0">
                <a:solidFill>
                  <a:srgbClr val="660066"/>
                </a:solidFill>
                <a:effectLst>
                  <a:outerShdw blurRad="38100" dist="38100" dir="2700000" algn="tl">
                    <a:srgbClr val="FFFFFF"/>
                  </a:outerShdw>
                </a:effectLst>
                <a:latin typeface="Arial Rounded MT Bold" pitchFamily="34" charset="0"/>
              </a:rPr>
            </a:br>
            <a:r>
              <a:rPr lang="tr-TR" sz="4000" b="1" dirty="0" smtClean="0">
                <a:solidFill>
                  <a:srgbClr val="660066"/>
                </a:solidFill>
                <a:effectLst>
                  <a:outerShdw blurRad="38100" dist="38100" dir="2700000" algn="tl">
                    <a:srgbClr val="FFFFFF"/>
                  </a:outerShdw>
                </a:effectLst>
                <a:latin typeface="Arial Rounded MT Bold" pitchFamily="34" charset="0"/>
              </a:rPr>
              <a:t>(Kaygılı Öğrenci Tipleri)</a:t>
            </a:r>
            <a:endParaRPr lang="tr-TR" sz="4000" b="1" dirty="0">
              <a:solidFill>
                <a:srgbClr val="660066"/>
              </a:solidFill>
              <a:latin typeface="Arial Rounded MT Bold" pitchFamily="34" charset="0"/>
            </a:endParaRPr>
          </a:p>
        </p:txBody>
      </p:sp>
      <p:sp>
        <p:nvSpPr>
          <p:cNvPr id="3" name="2 İçerik Yer Tutucusu"/>
          <p:cNvSpPr>
            <a:spLocks noGrp="1"/>
          </p:cNvSpPr>
          <p:nvPr>
            <p:ph idx="1"/>
          </p:nvPr>
        </p:nvSpPr>
        <p:spPr/>
        <p:txBody>
          <a:bodyPr>
            <a:normAutofit fontScale="70000" lnSpcReduction="20000"/>
          </a:bodyPr>
          <a:lstStyle/>
          <a:p>
            <a:pPr>
              <a:lnSpc>
                <a:spcPct val="150000"/>
              </a:lnSpc>
              <a:buClr>
                <a:srgbClr val="000000"/>
              </a:buClr>
              <a:buFont typeface="Wingdings" pitchFamily="2" charset="2"/>
              <a:buChar char="q"/>
              <a:tabLst>
                <a:tab pos="354013" algn="l"/>
              </a:tabLst>
              <a:defRPr/>
            </a:pPr>
            <a:r>
              <a:rPr lang="tr-TR" dirty="0" smtClean="0">
                <a:latin typeface="Arial Rounded MT Bold" pitchFamily="34" charset="0"/>
              </a:rPr>
              <a:t>Çabuk üzülür</a:t>
            </a:r>
          </a:p>
          <a:p>
            <a:pPr>
              <a:lnSpc>
                <a:spcPct val="150000"/>
              </a:lnSpc>
              <a:buClr>
                <a:srgbClr val="000000"/>
              </a:buClr>
              <a:buFont typeface="Wingdings" pitchFamily="2" charset="2"/>
              <a:buChar char="q"/>
              <a:tabLst>
                <a:tab pos="354013" algn="l"/>
              </a:tabLst>
              <a:defRPr/>
            </a:pPr>
            <a:r>
              <a:rPr lang="tr-TR" dirty="0" smtClean="0">
                <a:latin typeface="Arial Rounded MT Bold" pitchFamily="34" charset="0"/>
              </a:rPr>
              <a:t>Çabuk heyecanlanır.</a:t>
            </a:r>
          </a:p>
          <a:p>
            <a:pPr>
              <a:lnSpc>
                <a:spcPct val="150000"/>
              </a:lnSpc>
              <a:buClr>
                <a:srgbClr val="000000"/>
              </a:buClr>
              <a:buFont typeface="Wingdings" pitchFamily="2" charset="2"/>
              <a:buChar char="q"/>
              <a:tabLst>
                <a:tab pos="354013" algn="l"/>
              </a:tabLst>
              <a:defRPr/>
            </a:pPr>
            <a:r>
              <a:rPr lang="tr-TR" dirty="0" smtClean="0">
                <a:latin typeface="Arial Rounded MT Bold" pitchFamily="34" charset="0"/>
              </a:rPr>
              <a:t>Hep gergin ve tedirgindir.</a:t>
            </a:r>
          </a:p>
          <a:p>
            <a:pPr>
              <a:lnSpc>
                <a:spcPct val="150000"/>
              </a:lnSpc>
              <a:buClr>
                <a:srgbClr val="000000"/>
              </a:buClr>
              <a:buFont typeface="Wingdings" pitchFamily="2" charset="2"/>
              <a:buChar char="q"/>
              <a:tabLst>
                <a:tab pos="354013" algn="l"/>
              </a:tabLst>
              <a:defRPr/>
            </a:pPr>
            <a:r>
              <a:rPr lang="tr-TR" dirty="0" smtClean="0">
                <a:latin typeface="Arial Rounded MT Bold" pitchFamily="34" charset="0"/>
              </a:rPr>
              <a:t> Duygusal ve içlidir. Her şeyi büyütür, küçük şeyleri kendine dert eder. </a:t>
            </a:r>
          </a:p>
          <a:p>
            <a:pPr>
              <a:lnSpc>
                <a:spcPct val="150000"/>
              </a:lnSpc>
              <a:buClr>
                <a:srgbClr val="000000"/>
              </a:buClr>
              <a:buFont typeface="Wingdings" pitchFamily="2" charset="2"/>
              <a:buChar char="q"/>
              <a:tabLst>
                <a:tab pos="354013" algn="l"/>
              </a:tabLst>
              <a:defRPr/>
            </a:pPr>
            <a:r>
              <a:rPr lang="tr-TR" dirty="0" smtClean="0">
                <a:latin typeface="Arial Rounded MT Bold" pitchFamily="34" charset="0"/>
              </a:rPr>
              <a:t>Sınavlarda heyecanlanır, sararır, solar, terler.  Tırnaklarını yiyebilir, elleriyle oynar, kız öğrenciler saçlarıyla oynar. </a:t>
            </a:r>
          </a:p>
          <a:p>
            <a:pPr>
              <a:lnSpc>
                <a:spcPct val="150000"/>
              </a:lnSpc>
              <a:buClr>
                <a:srgbClr val="000000"/>
              </a:buClr>
              <a:buFont typeface="Wingdings" pitchFamily="2" charset="2"/>
              <a:buChar char="q"/>
              <a:tabLst>
                <a:tab pos="354013" algn="l"/>
              </a:tabLst>
              <a:defRPr/>
            </a:pPr>
            <a:r>
              <a:rPr lang="tr-TR" dirty="0" smtClean="0">
                <a:latin typeface="Arial Rounded MT Bold" pitchFamily="34" charset="0"/>
              </a:rPr>
              <a:t>Uykuları düzensizidir.</a:t>
            </a:r>
          </a:p>
          <a:p>
            <a:pPr>
              <a:lnSpc>
                <a:spcPct val="150000"/>
              </a:lnSpc>
              <a:buClr>
                <a:srgbClr val="000000"/>
              </a:buClr>
              <a:buFont typeface="Wingdings" pitchFamily="2" charset="2"/>
              <a:buChar char="q"/>
              <a:tabLst>
                <a:tab pos="354013" algn="l"/>
              </a:tabLst>
              <a:defRPr/>
            </a:pPr>
            <a:r>
              <a:rPr lang="tr-TR" dirty="0" smtClean="0">
                <a:latin typeface="Arial Rounded MT Bold" pitchFamily="34" charset="0"/>
              </a:rPr>
              <a:t>Eleştiriye  hazırlıksızdır</a:t>
            </a:r>
          </a:p>
          <a:p>
            <a:pPr>
              <a:lnSpc>
                <a:spcPct val="150000"/>
              </a:lnSpc>
              <a:buClr>
                <a:srgbClr val="000000"/>
              </a:buClr>
              <a:buFont typeface="Wingdings" pitchFamily="2" charset="2"/>
              <a:buChar char="q"/>
              <a:tabLst>
                <a:tab pos="354013" algn="l"/>
              </a:tabLst>
              <a:defRPr/>
            </a:pPr>
            <a:r>
              <a:rPr lang="tr-TR" dirty="0" smtClean="0">
                <a:latin typeface="Arial Rounded MT Bold" pitchFamily="34" charset="0"/>
              </a:rPr>
              <a:t>Beğenilmek  ister. </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defRPr/>
            </a:pPr>
            <a:r>
              <a:rPr lang="tr-TR" sz="4000" b="1" dirty="0" smtClean="0">
                <a:solidFill>
                  <a:srgbClr val="660066"/>
                </a:solidFill>
                <a:effectLst>
                  <a:outerShdw blurRad="38100" dist="38100" dir="2700000" algn="tl">
                    <a:srgbClr val="FFFFFF"/>
                  </a:outerShdw>
                </a:effectLst>
                <a:latin typeface="Arial Rounded MT Bold" pitchFamily="34" charset="0"/>
              </a:rPr>
              <a:t>SINAV KAYGISININ ETKİLERİ</a:t>
            </a:r>
            <a:br>
              <a:rPr lang="tr-TR" sz="4000" b="1" dirty="0" smtClean="0">
                <a:solidFill>
                  <a:srgbClr val="660066"/>
                </a:solidFill>
                <a:effectLst>
                  <a:outerShdw blurRad="38100" dist="38100" dir="2700000" algn="tl">
                    <a:srgbClr val="FFFFFF"/>
                  </a:outerShdw>
                </a:effectLst>
                <a:latin typeface="Arial Rounded MT Bold" pitchFamily="34" charset="0"/>
              </a:rPr>
            </a:br>
            <a:r>
              <a:rPr lang="tr-TR" sz="4000" b="1" dirty="0" smtClean="0">
                <a:solidFill>
                  <a:srgbClr val="660066"/>
                </a:solidFill>
                <a:effectLst>
                  <a:outerShdw blurRad="38100" dist="38100" dir="2700000" algn="tl">
                    <a:srgbClr val="FFFFFF"/>
                  </a:outerShdw>
                </a:effectLst>
                <a:latin typeface="Arial Rounded MT Bold" pitchFamily="34" charset="0"/>
              </a:rPr>
              <a:t>(Kaygılı Öğrenci Tipleri)</a:t>
            </a:r>
            <a:endParaRPr lang="tr-TR" sz="4000" b="1" dirty="0">
              <a:solidFill>
                <a:srgbClr val="660066"/>
              </a:solidFill>
              <a:latin typeface="Arial Rounded MT Bold" pitchFamily="34" charset="0"/>
            </a:endParaRPr>
          </a:p>
        </p:txBody>
      </p:sp>
      <p:sp>
        <p:nvSpPr>
          <p:cNvPr id="3" name="2 İçerik Yer Tutucusu"/>
          <p:cNvSpPr>
            <a:spLocks noGrp="1"/>
          </p:cNvSpPr>
          <p:nvPr>
            <p:ph idx="1"/>
          </p:nvPr>
        </p:nvSpPr>
        <p:spPr/>
        <p:txBody>
          <a:bodyPr>
            <a:normAutofit fontScale="62500" lnSpcReduction="20000"/>
          </a:bodyPr>
          <a:lstStyle/>
          <a:p>
            <a:pPr marL="365125" indent="-365125">
              <a:lnSpc>
                <a:spcPct val="150000"/>
              </a:lnSpc>
              <a:buClr>
                <a:srgbClr val="000000"/>
              </a:buClr>
              <a:buFont typeface="Wingdings" pitchFamily="2" charset="2"/>
              <a:buChar char="q"/>
              <a:defRPr/>
            </a:pPr>
            <a:r>
              <a:rPr lang="tr-TR" dirty="0" smtClean="0">
                <a:latin typeface="Arial Rounded MT Bold" pitchFamily="34" charset="0"/>
              </a:rPr>
              <a:t>Öğrenilen bilgiler transfer edilemez.</a:t>
            </a:r>
          </a:p>
          <a:p>
            <a:pPr marL="365125" indent="-365125">
              <a:lnSpc>
                <a:spcPct val="150000"/>
              </a:lnSpc>
              <a:buClr>
                <a:srgbClr val="000000"/>
              </a:buClr>
              <a:buFont typeface="Wingdings" pitchFamily="2" charset="2"/>
              <a:buChar char="q"/>
              <a:defRPr/>
            </a:pPr>
            <a:r>
              <a:rPr lang="tr-TR" dirty="0" smtClean="0">
                <a:latin typeface="Arial Rounded MT Bold" pitchFamily="34" charset="0"/>
              </a:rPr>
              <a:t>Okuduğunu anlama ve düşünceleri organize etmede zorluk yaşanır.</a:t>
            </a:r>
          </a:p>
          <a:p>
            <a:pPr marL="365125" indent="-365125">
              <a:lnSpc>
                <a:spcPct val="150000"/>
              </a:lnSpc>
              <a:buClr>
                <a:srgbClr val="000000"/>
              </a:buClr>
              <a:buFont typeface="Wingdings" pitchFamily="2" charset="2"/>
              <a:buChar char="q"/>
              <a:defRPr/>
            </a:pPr>
            <a:r>
              <a:rPr lang="tr-TR" dirty="0" smtClean="0">
                <a:latin typeface="Arial Rounded MT Bold" pitchFamily="34" charset="0"/>
              </a:rPr>
              <a:t>Dikkatte bir azalma olur , dikkat sınavın içeriğine değil sınavın kendisine ve bağlı olarak yaşananlara odaklanır.</a:t>
            </a:r>
          </a:p>
          <a:p>
            <a:pPr marL="365125" indent="-365125">
              <a:lnSpc>
                <a:spcPct val="150000"/>
              </a:lnSpc>
              <a:buClr>
                <a:srgbClr val="000000"/>
              </a:buClr>
              <a:buFont typeface="Wingdings" pitchFamily="2" charset="2"/>
              <a:buChar char="q"/>
              <a:defRPr/>
            </a:pPr>
            <a:r>
              <a:rPr lang="tr-TR" dirty="0" smtClean="0">
                <a:latin typeface="Arial Rounded MT Bold" pitchFamily="34" charset="0"/>
              </a:rPr>
              <a:t>Zihinsel beceriler zayıflar , bilgilerin hatırlanmasını engeller.</a:t>
            </a:r>
          </a:p>
          <a:p>
            <a:pPr marL="365125" indent="-365125">
              <a:lnSpc>
                <a:spcPct val="150000"/>
              </a:lnSpc>
              <a:buClr>
                <a:srgbClr val="000000"/>
              </a:buClr>
              <a:buFont typeface="Wingdings" pitchFamily="2" charset="2"/>
              <a:buChar char="q"/>
              <a:defRPr/>
            </a:pPr>
            <a:r>
              <a:rPr lang="tr-TR" dirty="0" smtClean="0">
                <a:latin typeface="Arial Rounded MT Bold" pitchFamily="34" charset="0"/>
              </a:rPr>
              <a:t>Enerji tükenir ve israf edilmiş olur.</a:t>
            </a:r>
          </a:p>
          <a:p>
            <a:pPr marL="365125" indent="-365125">
              <a:lnSpc>
                <a:spcPct val="150000"/>
              </a:lnSpc>
              <a:buClr>
                <a:srgbClr val="000000"/>
              </a:buClr>
              <a:buFont typeface="Wingdings" pitchFamily="2" charset="2"/>
              <a:buChar char="q"/>
              <a:defRPr/>
            </a:pPr>
            <a:r>
              <a:rPr lang="tr-TR" dirty="0" smtClean="0">
                <a:latin typeface="Arial Rounded MT Bold" pitchFamily="34" charset="0"/>
              </a:rPr>
              <a:t>Fiziksel rahatsızlıkların ortaya çıkmasına neden olur. </a:t>
            </a:r>
          </a:p>
          <a:p>
            <a:pPr marL="365125" indent="-365125">
              <a:lnSpc>
                <a:spcPct val="150000"/>
              </a:lnSpc>
              <a:buClr>
                <a:srgbClr val="000000"/>
              </a:buClr>
              <a:buFont typeface="Wingdings" pitchFamily="2" charset="2"/>
              <a:buChar char="q"/>
              <a:defRPr/>
            </a:pPr>
            <a:r>
              <a:rPr lang="tr-TR" dirty="0" smtClean="0">
                <a:latin typeface="Arial Rounded MT Bold" pitchFamily="34" charset="0"/>
              </a:rPr>
              <a:t>Sürekli tedirgin olup, duygusal tepkileri abartılıdır.</a:t>
            </a:r>
          </a:p>
          <a:p>
            <a:pPr marL="365125" indent="-365125">
              <a:lnSpc>
                <a:spcPct val="150000"/>
              </a:lnSpc>
              <a:buClr>
                <a:srgbClr val="000000"/>
              </a:buClr>
              <a:buFont typeface="Wingdings" pitchFamily="2" charset="2"/>
              <a:buChar char="q"/>
              <a:defRPr/>
            </a:pPr>
            <a:r>
              <a:rPr lang="tr-TR" dirty="0" smtClean="0">
                <a:latin typeface="Arial Rounded MT Bold" pitchFamily="34" charset="0"/>
              </a:rPr>
              <a:t>Nedenini bilmediği korkular çeker. </a:t>
            </a:r>
          </a:p>
          <a:p>
            <a:pPr marL="365125" indent="-365125">
              <a:lnSpc>
                <a:spcPct val="150000"/>
              </a:lnSpc>
              <a:buClr>
                <a:srgbClr val="000000"/>
              </a:buClr>
              <a:buFont typeface="Wingdings" pitchFamily="2" charset="2"/>
              <a:buChar char="q"/>
              <a:defRPr/>
            </a:pPr>
            <a:r>
              <a:rPr lang="tr-TR" dirty="0" smtClean="0">
                <a:latin typeface="Arial Rounded MT Bold" pitchFamily="34" charset="0"/>
              </a:rPr>
              <a:t>Ailelerine bağımlıdır. Ailelerinden sürekli destek beklerler. </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4800" b="1" dirty="0" smtClean="0">
                <a:solidFill>
                  <a:srgbClr val="660066"/>
                </a:solidFill>
                <a:effectLst>
                  <a:outerShdw blurRad="38100" dist="38100" dir="2700000" algn="tl">
                    <a:srgbClr val="FFFFFF"/>
                  </a:outerShdw>
                </a:effectLst>
                <a:latin typeface="Arial Rounded MT Bold" pitchFamily="34" charset="0"/>
              </a:rPr>
              <a:t>Sürekli Kaygı Taşıyan Öğrenci İfadeleri</a:t>
            </a:r>
            <a:endParaRPr lang="tr-TR" b="1" dirty="0">
              <a:solidFill>
                <a:srgbClr val="660066"/>
              </a:solidFill>
              <a:latin typeface="Arial Rounded MT Bold" pitchFamily="34" charset="0"/>
            </a:endParaRPr>
          </a:p>
        </p:txBody>
      </p:sp>
      <p:sp>
        <p:nvSpPr>
          <p:cNvPr id="3" name="2 İçerik Yer Tutucusu"/>
          <p:cNvSpPr>
            <a:spLocks noGrp="1"/>
          </p:cNvSpPr>
          <p:nvPr>
            <p:ph idx="1"/>
          </p:nvPr>
        </p:nvSpPr>
        <p:spPr>
          <a:xfrm>
            <a:off x="457200" y="1412776"/>
            <a:ext cx="8229600" cy="5445223"/>
          </a:xfrm>
        </p:spPr>
        <p:txBody>
          <a:bodyPr>
            <a:normAutofit fontScale="77500" lnSpcReduction="20000"/>
          </a:bodyPr>
          <a:lstStyle/>
          <a:p>
            <a:pPr algn="ctr">
              <a:buClr>
                <a:srgbClr val="000000"/>
              </a:buClr>
              <a:buNone/>
              <a:defRPr/>
            </a:pPr>
            <a:r>
              <a:rPr lang="tr-TR" dirty="0" smtClean="0">
                <a:latin typeface="Arial Rounded MT Bold" pitchFamily="34" charset="0"/>
              </a:rPr>
              <a:t>“Sınava hazır değilim”</a:t>
            </a:r>
          </a:p>
          <a:p>
            <a:pPr algn="ctr">
              <a:buClr>
                <a:srgbClr val="000000"/>
              </a:buClr>
              <a:buNone/>
              <a:defRPr/>
            </a:pPr>
            <a:endParaRPr lang="tr-TR" dirty="0" smtClean="0">
              <a:latin typeface="Arial Rounded MT Bold" pitchFamily="34" charset="0"/>
            </a:endParaRPr>
          </a:p>
          <a:p>
            <a:pPr algn="ctr">
              <a:buClr>
                <a:srgbClr val="000000"/>
              </a:buClr>
              <a:buNone/>
              <a:defRPr/>
            </a:pPr>
            <a:r>
              <a:rPr lang="tr-TR" dirty="0" smtClean="0">
                <a:latin typeface="Arial Rounded MT Bold" pitchFamily="34" charset="0"/>
              </a:rPr>
              <a:t>“Bu bilgiler çok gereksiz ve saçma”</a:t>
            </a:r>
          </a:p>
          <a:p>
            <a:pPr algn="ctr">
              <a:buClr>
                <a:srgbClr val="000000"/>
              </a:buClr>
              <a:buNone/>
              <a:defRPr/>
            </a:pPr>
            <a:endParaRPr lang="tr-TR" dirty="0" smtClean="0">
              <a:latin typeface="Arial Rounded MT Bold" pitchFamily="34" charset="0"/>
            </a:endParaRPr>
          </a:p>
          <a:p>
            <a:pPr algn="ctr">
              <a:buClr>
                <a:srgbClr val="000000"/>
              </a:buClr>
              <a:buNone/>
              <a:defRPr/>
            </a:pPr>
            <a:r>
              <a:rPr lang="tr-TR" dirty="0" smtClean="0">
                <a:latin typeface="Arial Rounded MT Bold" pitchFamily="34" charset="0"/>
              </a:rPr>
              <a:t>“Nerede ve ne zaman kullanacağım ki ?” </a:t>
            </a:r>
          </a:p>
          <a:p>
            <a:pPr algn="ctr">
              <a:buClr>
                <a:srgbClr val="000000"/>
              </a:buClr>
              <a:buNone/>
              <a:defRPr/>
            </a:pPr>
            <a:endParaRPr lang="tr-TR" dirty="0" smtClean="0">
              <a:latin typeface="Arial Rounded MT Bold" pitchFamily="34" charset="0"/>
            </a:endParaRPr>
          </a:p>
          <a:p>
            <a:pPr algn="ctr">
              <a:buClr>
                <a:srgbClr val="000000"/>
              </a:buClr>
              <a:buNone/>
              <a:defRPr/>
            </a:pPr>
            <a:r>
              <a:rPr lang="tr-TR" dirty="0" smtClean="0">
                <a:latin typeface="Arial Rounded MT Bold" pitchFamily="34" charset="0"/>
              </a:rPr>
              <a:t>“Sınavlar niye yapılıyor, ne gerek var ?” </a:t>
            </a:r>
          </a:p>
          <a:p>
            <a:pPr algn="ctr">
              <a:buClr>
                <a:srgbClr val="000000"/>
              </a:buClr>
              <a:buNone/>
              <a:defRPr/>
            </a:pPr>
            <a:endParaRPr lang="tr-TR" dirty="0" smtClean="0">
              <a:latin typeface="Arial Rounded MT Bold" pitchFamily="34" charset="0"/>
            </a:endParaRPr>
          </a:p>
          <a:p>
            <a:pPr algn="ctr">
              <a:buClr>
                <a:srgbClr val="000000"/>
              </a:buClr>
              <a:buNone/>
              <a:defRPr/>
            </a:pPr>
            <a:r>
              <a:rPr lang="tr-TR" dirty="0" smtClean="0">
                <a:latin typeface="Arial Rounded MT Bold" pitchFamily="34" charset="0"/>
              </a:rPr>
              <a:t>“Bu bilgiler gelecekte benim işime yaramaz”</a:t>
            </a:r>
          </a:p>
          <a:p>
            <a:pPr algn="ctr">
              <a:buClr>
                <a:srgbClr val="000000"/>
              </a:buClr>
              <a:buNone/>
              <a:defRPr/>
            </a:pPr>
            <a:endParaRPr lang="tr-TR" dirty="0" smtClean="0">
              <a:latin typeface="Arial Rounded MT Bold" pitchFamily="34" charset="0"/>
            </a:endParaRPr>
          </a:p>
          <a:p>
            <a:pPr algn="ctr">
              <a:buClr>
                <a:srgbClr val="000000"/>
              </a:buClr>
              <a:buNone/>
              <a:defRPr/>
            </a:pPr>
            <a:r>
              <a:rPr lang="tr-TR" dirty="0" smtClean="0">
                <a:latin typeface="Arial Rounded MT Bold" pitchFamily="34" charset="0"/>
              </a:rPr>
              <a:t>“Sınava hazırlanmak için gerekli zamanım yok” </a:t>
            </a:r>
          </a:p>
          <a:p>
            <a:pPr algn="ctr">
              <a:buClr>
                <a:srgbClr val="000000"/>
              </a:buClr>
              <a:buNone/>
              <a:defRPr/>
            </a:pPr>
            <a:endParaRPr lang="tr-TR" dirty="0" smtClean="0">
              <a:latin typeface="Arial Rounded MT Bold" pitchFamily="34" charset="0"/>
            </a:endParaRPr>
          </a:p>
          <a:p>
            <a:pPr algn="ctr">
              <a:buClr>
                <a:srgbClr val="000000"/>
              </a:buClr>
              <a:buNone/>
              <a:defRPr/>
            </a:pPr>
            <a:r>
              <a:rPr lang="tr-TR" dirty="0" smtClean="0">
                <a:latin typeface="Arial Rounded MT Bold" pitchFamily="34" charset="0"/>
              </a:rPr>
              <a:t>“Ben zaten bu konuları anlamıyorum”</a:t>
            </a:r>
          </a:p>
          <a:p>
            <a:pPr algn="ctr">
              <a:buClr>
                <a:srgbClr val="000000"/>
              </a:buClr>
              <a:buNone/>
              <a:defRPr/>
            </a:pPr>
            <a:endParaRPr lang="tr-TR" dirty="0" smtClean="0">
              <a:latin typeface="Arial Rounded MT Bold" pitchFamily="34" charset="0"/>
            </a:endParaRPr>
          </a:p>
          <a:p>
            <a:pPr algn="ctr">
              <a:buClr>
                <a:srgbClr val="000000"/>
              </a:buClr>
              <a:buNone/>
              <a:defRPr/>
            </a:pPr>
            <a:r>
              <a:rPr lang="tr-TR" dirty="0" smtClean="0">
                <a:latin typeface="Arial Rounded MT Bold" pitchFamily="34" charset="0"/>
              </a:rPr>
              <a:t>“Biliyorum bu sınavda başarılı olamam”</a:t>
            </a:r>
          </a:p>
          <a:p>
            <a:pPr algn="ctr">
              <a:buClr>
                <a:srgbClr val="000000"/>
              </a:buClr>
              <a:buNone/>
              <a:defRPr/>
            </a:pPr>
            <a:endParaRPr lang="tr-TR" dirty="0" smtClean="0">
              <a:latin typeface="Arial Rounded MT Bold" pitchFamily="34" charset="0"/>
            </a:endParaRPr>
          </a:p>
          <a:p>
            <a:pPr algn="ctr">
              <a:buClr>
                <a:srgbClr val="000000"/>
              </a:buClr>
              <a:buNone/>
              <a:defRPr/>
            </a:pPr>
            <a:r>
              <a:rPr lang="tr-TR" dirty="0" smtClean="0">
                <a:latin typeface="Arial Rounded MT Bold" pitchFamily="34" charset="0"/>
              </a:rPr>
              <a:t>“Sınav kötü geçecek.”  </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4800" b="1" dirty="0" smtClean="0">
                <a:solidFill>
                  <a:srgbClr val="660066"/>
                </a:solidFill>
                <a:effectLst>
                  <a:outerShdw blurRad="38100" dist="38100" dir="2700000" algn="tl">
                    <a:srgbClr val="FFFFFF"/>
                  </a:outerShdw>
                </a:effectLst>
                <a:latin typeface="Arial Rounded MT Bold" pitchFamily="34" charset="0"/>
              </a:rPr>
              <a:t>Daha yüksek kaygı yaşayan öğrenci ifadeleri</a:t>
            </a:r>
            <a:endParaRPr lang="tr-TR" b="1" dirty="0">
              <a:solidFill>
                <a:srgbClr val="660066"/>
              </a:solidFill>
              <a:latin typeface="Arial Rounded MT Bold" pitchFamily="34" charset="0"/>
            </a:endParaRPr>
          </a:p>
        </p:txBody>
      </p:sp>
      <p:sp>
        <p:nvSpPr>
          <p:cNvPr id="3" name="2 İçerik Yer Tutucusu"/>
          <p:cNvSpPr>
            <a:spLocks noGrp="1"/>
          </p:cNvSpPr>
          <p:nvPr>
            <p:ph idx="1"/>
          </p:nvPr>
        </p:nvSpPr>
        <p:spPr>
          <a:xfrm>
            <a:off x="457200" y="1412776"/>
            <a:ext cx="8229600" cy="5256584"/>
          </a:xfrm>
        </p:spPr>
        <p:txBody>
          <a:bodyPr>
            <a:normAutofit fontScale="55000" lnSpcReduction="20000"/>
          </a:bodyPr>
          <a:lstStyle/>
          <a:p>
            <a:pPr indent="365125" algn="ctr">
              <a:lnSpc>
                <a:spcPct val="150000"/>
              </a:lnSpc>
              <a:buClr>
                <a:srgbClr val="000000"/>
              </a:buClr>
              <a:buNone/>
              <a:defRPr/>
            </a:pPr>
            <a:r>
              <a:rPr lang="tr-TR" sz="3400" b="1" dirty="0" smtClean="0">
                <a:latin typeface="Arial Rounded MT Bold" pitchFamily="34" charset="0"/>
              </a:rPr>
              <a:t>Acaba sınavı  kazanabilecek miyim ?</a:t>
            </a:r>
          </a:p>
          <a:p>
            <a:pPr indent="365125" algn="ctr">
              <a:lnSpc>
                <a:spcPct val="150000"/>
              </a:lnSpc>
              <a:buClr>
                <a:srgbClr val="000000"/>
              </a:buClr>
              <a:buNone/>
              <a:defRPr/>
            </a:pPr>
            <a:endParaRPr lang="tr-TR" sz="3400" b="1" dirty="0" smtClean="0">
              <a:latin typeface="Arial Rounded MT Bold" pitchFamily="34" charset="0"/>
            </a:endParaRPr>
          </a:p>
          <a:p>
            <a:pPr indent="365125" algn="ctr">
              <a:lnSpc>
                <a:spcPct val="150000"/>
              </a:lnSpc>
              <a:buClr>
                <a:srgbClr val="000000"/>
              </a:buClr>
              <a:buNone/>
              <a:defRPr/>
            </a:pPr>
            <a:r>
              <a:rPr lang="tr-TR" sz="3400" b="1" dirty="0" smtClean="0">
                <a:latin typeface="Arial Rounded MT Bold" pitchFamily="34" charset="0"/>
              </a:rPr>
              <a:t> Arkadaşlarım kazanırda ben kazanamazsam, onların arasında nasıl  dolaşırım?</a:t>
            </a:r>
          </a:p>
          <a:p>
            <a:pPr indent="365125" algn="ctr">
              <a:lnSpc>
                <a:spcPct val="150000"/>
              </a:lnSpc>
              <a:buClr>
                <a:srgbClr val="000000"/>
              </a:buClr>
              <a:buNone/>
              <a:defRPr/>
            </a:pPr>
            <a:r>
              <a:rPr lang="tr-TR" sz="3400" b="1" dirty="0" smtClean="0">
                <a:latin typeface="Arial Rounded MT Bold" pitchFamily="34" charset="0"/>
              </a:rPr>
              <a:t> </a:t>
            </a:r>
          </a:p>
          <a:p>
            <a:pPr indent="365125" algn="ctr">
              <a:lnSpc>
                <a:spcPct val="150000"/>
              </a:lnSpc>
              <a:buClr>
                <a:srgbClr val="000000"/>
              </a:buClr>
              <a:buNone/>
              <a:defRPr/>
            </a:pPr>
            <a:r>
              <a:rPr lang="tr-TR" sz="3400" b="1" dirty="0" smtClean="0">
                <a:latin typeface="Arial Rounded MT Bold" pitchFamily="34" charset="0"/>
              </a:rPr>
              <a:t> Annem babam yemedi yedirdi, giymedi giydirdi,  benim için her şeyi  yaptılar.</a:t>
            </a:r>
          </a:p>
          <a:p>
            <a:pPr indent="365125" algn="ctr">
              <a:lnSpc>
                <a:spcPct val="150000"/>
              </a:lnSpc>
              <a:buClr>
                <a:srgbClr val="000000"/>
              </a:buClr>
              <a:buNone/>
              <a:defRPr/>
            </a:pPr>
            <a:r>
              <a:rPr lang="tr-TR" sz="3400" b="1" dirty="0" smtClean="0">
                <a:latin typeface="Arial Rounded MT Bold" pitchFamily="34" charset="0"/>
              </a:rPr>
              <a:t> Bütün  ümitlerini bana bağladırlar, kazanamazsam onların  yüzüne nasıl bakarım. </a:t>
            </a:r>
          </a:p>
          <a:p>
            <a:pPr indent="365125" algn="ctr">
              <a:lnSpc>
                <a:spcPct val="150000"/>
              </a:lnSpc>
              <a:buClr>
                <a:srgbClr val="000000"/>
              </a:buClr>
              <a:buNone/>
              <a:defRPr/>
            </a:pPr>
            <a:endParaRPr lang="tr-TR" sz="3400" b="1" dirty="0" smtClean="0">
              <a:latin typeface="Arial Rounded MT Bold" pitchFamily="34" charset="0"/>
            </a:endParaRPr>
          </a:p>
          <a:p>
            <a:pPr indent="365125" algn="ctr">
              <a:lnSpc>
                <a:spcPct val="150000"/>
              </a:lnSpc>
              <a:buClr>
                <a:srgbClr val="000000"/>
              </a:buClr>
              <a:buNone/>
              <a:defRPr/>
            </a:pPr>
            <a:r>
              <a:rPr lang="tr-TR" sz="3400" b="1" dirty="0" smtClean="0">
                <a:latin typeface="Arial Rounded MT Bold" pitchFamily="34" charset="0"/>
              </a:rPr>
              <a:t> Daha hazır değilim,  vakit de çok kısaldı.</a:t>
            </a:r>
          </a:p>
          <a:p>
            <a:pPr indent="365125" algn="ctr">
              <a:lnSpc>
                <a:spcPct val="150000"/>
              </a:lnSpc>
              <a:buClr>
                <a:srgbClr val="000000"/>
              </a:buClr>
              <a:buNone/>
              <a:defRPr/>
            </a:pPr>
            <a:endParaRPr lang="tr-TR" sz="3400" b="1" dirty="0" smtClean="0">
              <a:latin typeface="Arial Rounded MT Bold" pitchFamily="34" charset="0"/>
            </a:endParaRPr>
          </a:p>
          <a:p>
            <a:pPr indent="365125" algn="ctr">
              <a:lnSpc>
                <a:spcPct val="150000"/>
              </a:lnSpc>
              <a:buClr>
                <a:srgbClr val="000000"/>
              </a:buClr>
              <a:buNone/>
              <a:defRPr/>
            </a:pPr>
            <a:r>
              <a:rPr lang="tr-TR" sz="3400" b="1" dirty="0" smtClean="0">
                <a:latin typeface="Arial Rounded MT Bold" pitchFamily="34" charset="0"/>
              </a:rPr>
              <a:t>Galiba sınavı kazanamayacağım.</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151554" name="Picture 2" descr="C:\Users\reh\Desktop\Her Konudan Sunumlarr\indir (1).jpg"/>
          <p:cNvPicPr>
            <a:picLocks noGrp="1" noChangeAspect="1" noChangeArrowheads="1"/>
          </p:cNvPicPr>
          <p:nvPr>
            <p:ph idx="1"/>
          </p:nvPr>
        </p:nvPicPr>
        <p:blipFill>
          <a:blip r:embed="rId2" cstate="print"/>
          <a:srcRect/>
          <a:stretch>
            <a:fillRect/>
          </a:stretch>
        </p:blipFill>
        <p:spPr bwMode="auto">
          <a:xfrm>
            <a:off x="179512" y="188640"/>
            <a:ext cx="8784976" cy="648072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660066"/>
                </a:solidFill>
                <a:latin typeface="Arial Rounded MT Bold" pitchFamily="34" charset="0"/>
                <a:cs typeface="Times New Roman" pitchFamily="18" charset="0"/>
              </a:rPr>
              <a:t>YARARLI DÜ</a:t>
            </a:r>
            <a:r>
              <a:rPr lang="tr-TR" b="1" dirty="0" smtClean="0">
                <a:solidFill>
                  <a:srgbClr val="660066"/>
                </a:solidFill>
                <a:latin typeface="Arial Rounded MT Bold" pitchFamily="34" charset="0"/>
              </a:rPr>
              <a:t>Ş</a:t>
            </a:r>
            <a:r>
              <a:rPr lang="tr-TR" b="1" dirty="0" smtClean="0">
                <a:solidFill>
                  <a:srgbClr val="660066"/>
                </a:solidFill>
                <a:latin typeface="Arial Rounded MT Bold" pitchFamily="34" charset="0"/>
                <a:cs typeface="Times New Roman" pitchFamily="18" charset="0"/>
              </a:rPr>
              <a:t>ÜNCELER</a:t>
            </a:r>
            <a:r>
              <a:rPr lang="tr-TR" b="1" dirty="0" smtClean="0">
                <a:solidFill>
                  <a:srgbClr val="660066"/>
                </a:solidFill>
                <a:latin typeface="Arial Rounded MT Bold" pitchFamily="34" charset="0"/>
              </a:rPr>
              <a:t> </a:t>
            </a:r>
            <a:endParaRPr lang="tr-TR" dirty="0">
              <a:solidFill>
                <a:srgbClr val="660066"/>
              </a:solidFill>
              <a:latin typeface="Arial Rounded MT Bold" pitchFamily="34" charset="0"/>
            </a:endParaRPr>
          </a:p>
        </p:txBody>
      </p:sp>
      <p:sp>
        <p:nvSpPr>
          <p:cNvPr id="3" name="2 İçerik Yer Tutucusu"/>
          <p:cNvSpPr>
            <a:spLocks noGrp="1"/>
          </p:cNvSpPr>
          <p:nvPr>
            <p:ph idx="1"/>
          </p:nvPr>
        </p:nvSpPr>
        <p:spPr/>
        <p:txBody>
          <a:bodyPr>
            <a:normAutofit fontScale="85000" lnSpcReduction="20000"/>
          </a:bodyPr>
          <a:lstStyle/>
          <a:p>
            <a:r>
              <a:rPr lang="tr-TR" dirty="0" smtClean="0">
                <a:latin typeface="Arial Rounded MT Bold" pitchFamily="34" charset="0"/>
                <a:cs typeface="Times New Roman" pitchFamily="18" charset="0"/>
              </a:rPr>
              <a:t>Yapmam gereken nedir? </a:t>
            </a:r>
          </a:p>
          <a:p>
            <a:endParaRPr lang="tr-TR" dirty="0" smtClean="0">
              <a:latin typeface="Arial Rounded MT Bold" pitchFamily="34" charset="0"/>
            </a:endParaRPr>
          </a:p>
          <a:p>
            <a:r>
              <a:rPr lang="tr-TR" dirty="0" smtClean="0">
                <a:latin typeface="Arial Rounded MT Bold" pitchFamily="34" charset="0"/>
                <a:cs typeface="Times New Roman" pitchFamily="18" charset="0"/>
              </a:rPr>
              <a:t>Yapabildi</a:t>
            </a:r>
            <a:r>
              <a:rPr lang="tr-TR" dirty="0" smtClean="0">
                <a:latin typeface="Arial Rounded MT Bold" pitchFamily="34" charset="0"/>
              </a:rPr>
              <a:t>ğ</a:t>
            </a:r>
            <a:r>
              <a:rPr lang="tr-TR" dirty="0" smtClean="0">
                <a:latin typeface="Arial Rounded MT Bold" pitchFamily="34" charset="0"/>
                <a:cs typeface="Times New Roman" pitchFamily="18" charset="0"/>
              </a:rPr>
              <a:t>imin en iyisini yapmam</a:t>
            </a:r>
            <a:r>
              <a:rPr lang="tr-TR" dirty="0" smtClean="0">
                <a:latin typeface="Arial Rounded MT Bold" pitchFamily="34" charset="0"/>
              </a:rPr>
              <a:t>ı</a:t>
            </a:r>
            <a:r>
              <a:rPr lang="tr-TR" dirty="0" smtClean="0">
                <a:latin typeface="Arial Rounded MT Bold" pitchFamily="34" charset="0"/>
                <a:cs typeface="Times New Roman" pitchFamily="18" charset="0"/>
              </a:rPr>
              <a:t>n bana ne  zarar</a:t>
            </a:r>
            <a:r>
              <a:rPr lang="tr-TR" dirty="0" smtClean="0">
                <a:latin typeface="Arial Rounded MT Bold" pitchFamily="34" charset="0"/>
              </a:rPr>
              <a:t>ı</a:t>
            </a:r>
            <a:r>
              <a:rPr lang="tr-TR" dirty="0" smtClean="0">
                <a:latin typeface="Arial Rounded MT Bold" pitchFamily="34" charset="0"/>
                <a:cs typeface="Times New Roman" pitchFamily="18" charset="0"/>
              </a:rPr>
              <a:t> olabilir? </a:t>
            </a:r>
          </a:p>
          <a:p>
            <a:endParaRPr lang="tr-TR" dirty="0" smtClean="0">
              <a:latin typeface="Arial Rounded MT Bold" pitchFamily="34" charset="0"/>
            </a:endParaRPr>
          </a:p>
          <a:p>
            <a:r>
              <a:rPr lang="tr-TR" dirty="0" smtClean="0">
                <a:latin typeface="Arial Rounded MT Bold" pitchFamily="34" charset="0"/>
                <a:cs typeface="Times New Roman" pitchFamily="18" charset="0"/>
              </a:rPr>
              <a:t>Ne kaybederim ?</a:t>
            </a:r>
          </a:p>
          <a:p>
            <a:endParaRPr lang="tr-TR" dirty="0" smtClean="0">
              <a:latin typeface="Arial Rounded MT Bold" pitchFamily="34" charset="0"/>
              <a:cs typeface="Times New Roman" pitchFamily="18" charset="0"/>
            </a:endParaRPr>
          </a:p>
          <a:p>
            <a:r>
              <a:rPr lang="tr-TR" dirty="0" smtClean="0">
                <a:latin typeface="Arial Rounded MT Bold" pitchFamily="34" charset="0"/>
                <a:cs typeface="Times New Roman" pitchFamily="18" charset="0"/>
              </a:rPr>
              <a:t>Yeterli zaman</a:t>
            </a:r>
            <a:r>
              <a:rPr lang="tr-TR" dirty="0" smtClean="0">
                <a:latin typeface="Arial Rounded MT Bold" pitchFamily="34" charset="0"/>
              </a:rPr>
              <a:t>ı</a:t>
            </a:r>
            <a:r>
              <a:rPr lang="tr-TR" dirty="0" smtClean="0">
                <a:latin typeface="Arial Rounded MT Bold" pitchFamily="34" charset="0"/>
                <a:cs typeface="Times New Roman" pitchFamily="18" charset="0"/>
              </a:rPr>
              <a:t>m</a:t>
            </a:r>
            <a:r>
              <a:rPr lang="tr-TR" dirty="0" smtClean="0">
                <a:latin typeface="Arial Rounded MT Bold" pitchFamily="34" charset="0"/>
              </a:rPr>
              <a:t>ı</a:t>
            </a:r>
            <a:r>
              <a:rPr lang="tr-TR" dirty="0" smtClean="0">
                <a:latin typeface="Arial Rounded MT Bold" pitchFamily="34" charset="0"/>
                <a:cs typeface="Times New Roman" pitchFamily="18" charset="0"/>
              </a:rPr>
              <a:t>n olmad</a:t>
            </a:r>
            <a:r>
              <a:rPr lang="tr-TR" dirty="0" smtClean="0">
                <a:latin typeface="Arial Rounded MT Bold" pitchFamily="34" charset="0"/>
              </a:rPr>
              <a:t>ığı</a:t>
            </a:r>
            <a:r>
              <a:rPr lang="tr-TR" dirty="0" smtClean="0">
                <a:latin typeface="Arial Rounded MT Bold" pitchFamily="34" charset="0"/>
                <a:cs typeface="Times New Roman" pitchFamily="18" charset="0"/>
              </a:rPr>
              <a:t> do</a:t>
            </a:r>
            <a:r>
              <a:rPr lang="tr-TR" dirty="0" smtClean="0">
                <a:latin typeface="Arial Rounded MT Bold" pitchFamily="34" charset="0"/>
              </a:rPr>
              <a:t>ğ</a:t>
            </a:r>
            <a:r>
              <a:rPr lang="tr-TR" dirty="0" smtClean="0">
                <a:latin typeface="Arial Rounded MT Bold" pitchFamily="34" charset="0"/>
                <a:cs typeface="Times New Roman" pitchFamily="18" charset="0"/>
              </a:rPr>
              <a:t>ru, ancak olan zaman</a:t>
            </a:r>
            <a:r>
              <a:rPr lang="tr-TR" dirty="0" smtClean="0">
                <a:latin typeface="Arial Rounded MT Bold" pitchFamily="34" charset="0"/>
              </a:rPr>
              <a:t>ı</a:t>
            </a:r>
            <a:r>
              <a:rPr lang="tr-TR" dirty="0" smtClean="0">
                <a:latin typeface="Arial Rounded MT Bold" pitchFamily="34" charset="0"/>
                <a:cs typeface="Times New Roman" pitchFamily="18" charset="0"/>
              </a:rPr>
              <a:t>m</a:t>
            </a:r>
            <a:r>
              <a:rPr lang="tr-TR" dirty="0" smtClean="0">
                <a:latin typeface="Arial Rounded MT Bold" pitchFamily="34" charset="0"/>
              </a:rPr>
              <a:t>ı</a:t>
            </a:r>
            <a:r>
              <a:rPr lang="tr-TR" dirty="0" smtClean="0">
                <a:latin typeface="Arial Rounded MT Bold" pitchFamily="34" charset="0"/>
                <a:cs typeface="Times New Roman" pitchFamily="18" charset="0"/>
              </a:rPr>
              <a:t> en etkili </a:t>
            </a:r>
            <a:r>
              <a:rPr lang="tr-TR" dirty="0" smtClean="0">
                <a:latin typeface="Arial Rounded MT Bold" pitchFamily="34" charset="0"/>
              </a:rPr>
              <a:t>ş</a:t>
            </a:r>
            <a:r>
              <a:rPr lang="tr-TR" dirty="0" smtClean="0">
                <a:latin typeface="Arial Rounded MT Bold" pitchFamily="34" charset="0"/>
                <a:cs typeface="Times New Roman" pitchFamily="18" charset="0"/>
              </a:rPr>
              <a:t>ekilde nas</a:t>
            </a:r>
            <a:r>
              <a:rPr lang="tr-TR" dirty="0" smtClean="0">
                <a:latin typeface="Arial Rounded MT Bold" pitchFamily="34" charset="0"/>
              </a:rPr>
              <a:t>ı</a:t>
            </a:r>
            <a:r>
              <a:rPr lang="tr-TR" dirty="0" smtClean="0">
                <a:latin typeface="Arial Rounded MT Bold" pitchFamily="34" charset="0"/>
                <a:cs typeface="Times New Roman" pitchFamily="18" charset="0"/>
              </a:rPr>
              <a:t>l kullanabilirim?</a:t>
            </a:r>
          </a:p>
          <a:p>
            <a:endParaRPr lang="tr-TR" dirty="0" smtClean="0">
              <a:latin typeface="Arial Rounded MT Bold" pitchFamily="34" charset="0"/>
              <a:cs typeface="Times New Roman" pitchFamily="18" charset="0"/>
            </a:endParaRPr>
          </a:p>
          <a:p>
            <a:r>
              <a:rPr lang="tr-TR" dirty="0" smtClean="0">
                <a:latin typeface="Arial Rounded MT Bold" pitchFamily="34" charset="0"/>
                <a:cs typeface="Arial" charset="0"/>
              </a:rPr>
              <a:t>Tüm materyalleri çalışamasam bile, önemli bölümlere öncelik vererek</a:t>
            </a:r>
            <a:r>
              <a:rPr lang="tr-TR" dirty="0" smtClean="0">
                <a:latin typeface="Arial Rounded MT Bold" pitchFamily="34" charset="0"/>
              </a:rPr>
              <a:t> konu eksiklerimi tamamlayabilirim.</a:t>
            </a:r>
            <a:endParaRPr lang="tr-TR" dirty="0" smtClean="0">
              <a:latin typeface="Arial Rounded MT Bold" pitchFamily="34" charset="0"/>
              <a:cs typeface="Times New Roman" pitchFamily="18" charset="0"/>
            </a:endParaRP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a:xfrm>
            <a:off x="467544" y="2204864"/>
            <a:ext cx="8229600" cy="2736304"/>
          </a:xfrm>
        </p:spPr>
        <p:txBody>
          <a:bodyPr>
            <a:normAutofit/>
          </a:bodyPr>
          <a:lstStyle/>
          <a:p>
            <a:pPr algn="ctr">
              <a:buNone/>
            </a:pPr>
            <a:r>
              <a:rPr lang="tr-TR" sz="4000" b="1" dirty="0" smtClean="0">
                <a:solidFill>
                  <a:srgbClr val="660066"/>
                </a:solidFill>
                <a:effectLst>
                  <a:outerShdw blurRad="38100" dist="38100" dir="2700000" algn="tl">
                    <a:srgbClr val="000000">
                      <a:alpha val="43137"/>
                    </a:srgbClr>
                  </a:outerShdw>
                </a:effectLst>
                <a:latin typeface="Arial Rounded MT Bold" pitchFamily="34" charset="0"/>
              </a:rPr>
              <a:t>Stres</a:t>
            </a:r>
            <a:r>
              <a:rPr lang="tr-TR" sz="4000" b="1" dirty="0" smtClean="0">
                <a:effectLst>
                  <a:outerShdw blurRad="38100" dist="38100" dir="2700000" algn="tl">
                    <a:srgbClr val="000000">
                      <a:alpha val="43137"/>
                    </a:srgbClr>
                  </a:outerShdw>
                </a:effectLst>
                <a:latin typeface="Arial Rounded MT Bold" pitchFamily="34" charset="0"/>
              </a:rPr>
              <a:t> kontrol edilmediği zaman özellikle sınavlarda </a:t>
            </a:r>
            <a:r>
              <a:rPr lang="tr-TR" sz="4000" b="1" dirty="0" smtClean="0">
                <a:solidFill>
                  <a:srgbClr val="660066"/>
                </a:solidFill>
                <a:effectLst>
                  <a:outerShdw blurRad="38100" dist="38100" dir="2700000" algn="tl">
                    <a:srgbClr val="000000">
                      <a:alpha val="43137"/>
                    </a:srgbClr>
                  </a:outerShdw>
                </a:effectLst>
                <a:latin typeface="Arial Rounded MT Bold" pitchFamily="34" charset="0"/>
              </a:rPr>
              <a:t>zarar verici </a:t>
            </a:r>
            <a:r>
              <a:rPr lang="tr-TR" sz="4000" b="1" dirty="0" smtClean="0">
                <a:effectLst>
                  <a:outerShdw blurRad="38100" dist="38100" dir="2700000" algn="tl">
                    <a:srgbClr val="000000">
                      <a:alpha val="43137"/>
                    </a:srgbClr>
                  </a:outerShdw>
                </a:effectLst>
                <a:latin typeface="Arial Rounded MT Bold" pitchFamily="34" charset="0"/>
              </a:rPr>
              <a:t>etkilere sahiptir. Bu yüzden lütfen dikkatle dinleyelim.</a:t>
            </a:r>
            <a:endParaRPr lang="tr-TR" sz="4000" b="1" dirty="0">
              <a:effectLst>
                <a:outerShdw blurRad="38100" dist="38100" dir="2700000" algn="tl">
                  <a:srgbClr val="000000">
                    <a:alpha val="43137"/>
                  </a:srgbClr>
                </a:outerShdw>
              </a:effectLst>
              <a:latin typeface="Arial Rounded MT Bold"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800" b="1" dirty="0" smtClean="0">
                <a:solidFill>
                  <a:srgbClr val="660066"/>
                </a:solidFill>
                <a:effectLst>
                  <a:outerShdw blurRad="38100" dist="38100" dir="2700000" algn="tl">
                    <a:srgbClr val="FFFFFF"/>
                  </a:outerShdw>
                </a:effectLst>
                <a:latin typeface="Arial Rounded MT Bold" pitchFamily="34" charset="0"/>
                <a:cs typeface="Times New Roman" pitchFamily="18" charset="0"/>
              </a:rPr>
              <a:t>KAYGIYI KONTROL ETMEK</a:t>
            </a:r>
            <a:endParaRPr lang="tr-TR" dirty="0">
              <a:solidFill>
                <a:srgbClr val="660066"/>
              </a:solidFill>
              <a:latin typeface="Arial Rounded MT Bold" pitchFamily="34" charset="0"/>
            </a:endParaRPr>
          </a:p>
        </p:txBody>
      </p:sp>
      <p:sp>
        <p:nvSpPr>
          <p:cNvPr id="3" name="2 İçerik Yer Tutucusu"/>
          <p:cNvSpPr>
            <a:spLocks noGrp="1"/>
          </p:cNvSpPr>
          <p:nvPr>
            <p:ph idx="1"/>
          </p:nvPr>
        </p:nvSpPr>
        <p:spPr>
          <a:xfrm>
            <a:off x="611560" y="1484784"/>
            <a:ext cx="8229600" cy="4968552"/>
          </a:xfrm>
        </p:spPr>
        <p:txBody>
          <a:bodyPr>
            <a:normAutofit/>
          </a:bodyPr>
          <a:lstStyle/>
          <a:p>
            <a:pPr algn="ctr">
              <a:buFont typeface="Symbol" pitchFamily="18" charset="2"/>
              <a:buNone/>
            </a:pPr>
            <a:r>
              <a:rPr lang="tr-TR" dirty="0" smtClean="0">
                <a:latin typeface="Arial Rounded MT Bold" pitchFamily="34" charset="0"/>
              </a:rPr>
              <a:t>Öncelikle sınava konsantre olmanızı ve sorulara odaklanmanızı sağlar.</a:t>
            </a:r>
          </a:p>
          <a:p>
            <a:pPr algn="ctr">
              <a:buFont typeface="Symbol" pitchFamily="18" charset="2"/>
              <a:buNone/>
            </a:pPr>
            <a:endParaRPr lang="tr-TR" dirty="0" smtClean="0">
              <a:latin typeface="Arial Rounded MT Bold" pitchFamily="34" charset="0"/>
            </a:endParaRPr>
          </a:p>
          <a:p>
            <a:pPr algn="ctr"/>
            <a:endParaRPr lang="tr-TR" dirty="0" smtClean="0">
              <a:latin typeface="Arial Rounded MT Bold" pitchFamily="34" charset="0"/>
            </a:endParaRPr>
          </a:p>
          <a:p>
            <a:pPr algn="ctr"/>
            <a:endParaRPr lang="tr-TR" dirty="0" smtClean="0">
              <a:latin typeface="Arial Rounded MT Bold" pitchFamily="34" charset="0"/>
            </a:endParaRPr>
          </a:p>
          <a:p>
            <a:pPr algn="ctr"/>
            <a:endParaRPr lang="tr-TR" dirty="0" smtClean="0">
              <a:latin typeface="Arial Rounded MT Bold" pitchFamily="34" charset="0"/>
            </a:endParaRPr>
          </a:p>
          <a:p>
            <a:pPr algn="ctr"/>
            <a:endParaRPr lang="tr-TR" dirty="0" smtClean="0">
              <a:latin typeface="Arial Rounded MT Bold" pitchFamily="34" charset="0"/>
            </a:endParaRPr>
          </a:p>
          <a:p>
            <a:pPr algn="ctr"/>
            <a:endParaRPr lang="tr-TR" dirty="0" smtClean="0">
              <a:latin typeface="Arial Rounded MT Bold" pitchFamily="34" charset="0"/>
            </a:endParaRPr>
          </a:p>
          <a:p>
            <a:pPr algn="ctr">
              <a:buFont typeface="Wingdings" pitchFamily="2" charset="2"/>
              <a:buNone/>
            </a:pPr>
            <a:r>
              <a:rPr lang="tr-TR" dirty="0" smtClean="0">
                <a:latin typeface="Arial Rounded MT Bold" pitchFamily="34" charset="0"/>
              </a:rPr>
              <a:t>    </a:t>
            </a:r>
            <a:r>
              <a:rPr lang="tr-TR" dirty="0" smtClean="0">
                <a:latin typeface="Arial Rounded MT Bold" pitchFamily="34" charset="0"/>
                <a:cs typeface="Times New Roman" pitchFamily="18" charset="0"/>
              </a:rPr>
              <a:t>Dü</a:t>
            </a:r>
            <a:r>
              <a:rPr lang="tr-TR" dirty="0" smtClean="0">
                <a:latin typeface="Arial Rounded MT Bold" pitchFamily="34" charset="0"/>
              </a:rPr>
              <a:t>ş</a:t>
            </a:r>
            <a:r>
              <a:rPr lang="tr-TR" dirty="0" smtClean="0">
                <a:latin typeface="Arial Rounded MT Bold" pitchFamily="34" charset="0"/>
                <a:cs typeface="Times New Roman" pitchFamily="18" charset="0"/>
              </a:rPr>
              <a:t>üncelerinizi organize etmede, dikkatinizi toplamada yard</a:t>
            </a:r>
            <a:r>
              <a:rPr lang="tr-TR" dirty="0" smtClean="0">
                <a:latin typeface="Arial Rounded MT Bold" pitchFamily="34" charset="0"/>
              </a:rPr>
              <a:t>ı</a:t>
            </a:r>
            <a:r>
              <a:rPr lang="tr-TR" dirty="0" smtClean="0">
                <a:latin typeface="Arial Rounded MT Bold" pitchFamily="34" charset="0"/>
                <a:cs typeface="Times New Roman" pitchFamily="18" charset="0"/>
              </a:rPr>
              <a:t>mc</a:t>
            </a:r>
            <a:r>
              <a:rPr lang="tr-TR" dirty="0" smtClean="0">
                <a:latin typeface="Arial Rounded MT Bold" pitchFamily="34" charset="0"/>
              </a:rPr>
              <a:t>ı</a:t>
            </a:r>
            <a:r>
              <a:rPr lang="tr-TR" dirty="0" smtClean="0">
                <a:latin typeface="Arial Rounded MT Bold" pitchFamily="34" charset="0"/>
                <a:cs typeface="Times New Roman" pitchFamily="18" charset="0"/>
              </a:rPr>
              <a:t> olur.</a:t>
            </a:r>
            <a:r>
              <a:rPr lang="tr-TR" dirty="0" smtClean="0">
                <a:latin typeface="Arial Rounded MT Bold" pitchFamily="34" charset="0"/>
              </a:rPr>
              <a:t> </a:t>
            </a:r>
            <a:endParaRPr lang="tr-TR" dirty="0">
              <a:latin typeface="Arial Rounded MT Bold" pitchFamily="34" charset="0"/>
            </a:endParaRPr>
          </a:p>
        </p:txBody>
      </p:sp>
      <p:pic>
        <p:nvPicPr>
          <p:cNvPr id="4" name="Picture 5" descr="BD06990_"/>
          <p:cNvPicPr>
            <a:picLocks noChangeAspect="1" noChangeArrowheads="1"/>
          </p:cNvPicPr>
          <p:nvPr/>
        </p:nvPicPr>
        <p:blipFill>
          <a:blip r:embed="rId2" cstate="print"/>
          <a:srcRect/>
          <a:stretch>
            <a:fillRect/>
          </a:stretch>
        </p:blipFill>
        <p:spPr bwMode="auto">
          <a:xfrm>
            <a:off x="2915816" y="2780928"/>
            <a:ext cx="2874963" cy="22860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800" b="1" dirty="0" smtClean="0">
                <a:solidFill>
                  <a:srgbClr val="660066"/>
                </a:solidFill>
                <a:effectLst>
                  <a:outerShdw blurRad="38100" dist="38100" dir="2700000" algn="tl">
                    <a:srgbClr val="FFFFFF"/>
                  </a:outerShdw>
                </a:effectLst>
                <a:latin typeface="Arial Rounded MT Bold" pitchFamily="34" charset="0"/>
                <a:cs typeface="Times New Roman" pitchFamily="18" charset="0"/>
              </a:rPr>
              <a:t>KAYGIYI KONTROL ETMEK</a:t>
            </a:r>
            <a:endParaRPr lang="tr-TR" dirty="0">
              <a:solidFill>
                <a:srgbClr val="660066"/>
              </a:solidFill>
              <a:latin typeface="Arial Rounded MT Bold" pitchFamily="34" charset="0"/>
            </a:endParaRPr>
          </a:p>
        </p:txBody>
      </p:sp>
      <p:sp>
        <p:nvSpPr>
          <p:cNvPr id="3" name="2 İçerik Yer Tutucusu"/>
          <p:cNvSpPr>
            <a:spLocks noGrp="1"/>
          </p:cNvSpPr>
          <p:nvPr>
            <p:ph idx="1"/>
          </p:nvPr>
        </p:nvSpPr>
        <p:spPr/>
        <p:txBody>
          <a:bodyPr/>
          <a:lstStyle/>
          <a:p>
            <a:pPr>
              <a:buFont typeface="Symbol" pitchFamily="18" charset="2"/>
              <a:buChar char="•"/>
            </a:pPr>
            <a:r>
              <a:rPr lang="tr-TR" dirty="0" smtClean="0">
                <a:latin typeface="Arial Rounded MT Bold" pitchFamily="34" charset="0"/>
              </a:rPr>
              <a:t>Olumsuz düşünmenizi ve paniğe kapılmanızı engeller.</a:t>
            </a:r>
          </a:p>
          <a:p>
            <a:pPr>
              <a:buFont typeface="Symbol" pitchFamily="18" charset="2"/>
              <a:buNone/>
            </a:pPr>
            <a:endParaRPr lang="tr-TR" dirty="0" smtClean="0">
              <a:latin typeface="Arial Rounded MT Bold" pitchFamily="34" charset="0"/>
            </a:endParaRPr>
          </a:p>
          <a:p>
            <a:pPr>
              <a:buFont typeface="Symbol" pitchFamily="18" charset="2"/>
              <a:buNone/>
            </a:pPr>
            <a:endParaRPr lang="tr-TR" dirty="0" smtClean="0">
              <a:latin typeface="Arial Rounded MT Bold" pitchFamily="34" charset="0"/>
            </a:endParaRPr>
          </a:p>
          <a:p>
            <a:pPr>
              <a:buFont typeface="Symbol" pitchFamily="18" charset="2"/>
              <a:buNone/>
            </a:pPr>
            <a:endParaRPr lang="tr-TR" dirty="0" smtClean="0">
              <a:latin typeface="Arial Rounded MT Bold" pitchFamily="34" charset="0"/>
            </a:endParaRPr>
          </a:p>
          <a:p>
            <a:pPr>
              <a:buFont typeface="Symbol" pitchFamily="18" charset="2"/>
              <a:buChar char="•"/>
            </a:pPr>
            <a:endParaRPr lang="tr-TR" dirty="0" smtClean="0">
              <a:latin typeface="Arial Rounded MT Bold" pitchFamily="34" charset="0"/>
            </a:endParaRPr>
          </a:p>
          <a:p>
            <a:pPr>
              <a:buFont typeface="Symbol" pitchFamily="18" charset="2"/>
              <a:buChar char="•"/>
            </a:pPr>
            <a:r>
              <a:rPr lang="tr-TR" dirty="0" smtClean="0">
                <a:latin typeface="Arial Rounded MT Bold" pitchFamily="34" charset="0"/>
              </a:rPr>
              <a:t>Kontrol duygusu başarmaya yardım eder, gerçek performansınızı sergilemenizde önemli rol oynar.</a:t>
            </a:r>
          </a:p>
          <a:p>
            <a:endParaRPr lang="tr-TR" dirty="0"/>
          </a:p>
        </p:txBody>
      </p:sp>
      <p:pic>
        <p:nvPicPr>
          <p:cNvPr id="4" name="Picture 5" descr="EN00378_"/>
          <p:cNvPicPr>
            <a:picLocks noChangeAspect="1" noChangeArrowheads="1"/>
          </p:cNvPicPr>
          <p:nvPr/>
        </p:nvPicPr>
        <p:blipFill>
          <a:blip r:embed="rId2" cstate="print"/>
          <a:srcRect/>
          <a:stretch>
            <a:fillRect/>
          </a:stretch>
        </p:blipFill>
        <p:spPr bwMode="auto">
          <a:xfrm>
            <a:off x="3131840" y="2780928"/>
            <a:ext cx="2438400" cy="1881188"/>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971600" y="404664"/>
            <a:ext cx="7467600" cy="939800"/>
          </a:xfrm>
        </p:spPr>
        <p:txBody>
          <a:bodyPr rtlCol="0">
            <a:noAutofit/>
          </a:bodyPr>
          <a:lstStyle/>
          <a:p>
            <a:pPr algn="ctr" eaLnBrk="1" fontAlgn="auto" hangingPunct="1">
              <a:spcAft>
                <a:spcPts val="0"/>
              </a:spcAft>
              <a:defRPr/>
            </a:pPr>
            <a:r>
              <a:rPr lang="tr-TR" sz="4000" b="1" dirty="0" smtClean="0">
                <a:solidFill>
                  <a:srgbClr val="660066"/>
                </a:solidFill>
                <a:latin typeface="Arial Rounded MT Bold" pitchFamily="34" charset="0"/>
              </a:rPr>
              <a:t>Stres ve Performans Arasındaki İlişki</a:t>
            </a:r>
            <a:endParaRPr lang="en-US" sz="4000" b="1" dirty="0" smtClean="0">
              <a:solidFill>
                <a:srgbClr val="660066"/>
              </a:solidFill>
              <a:latin typeface="Arial Rounded MT Bold" pitchFamily="34" charset="0"/>
            </a:endParaRPr>
          </a:p>
        </p:txBody>
      </p:sp>
      <p:pic>
        <p:nvPicPr>
          <p:cNvPr id="62468" name="Picture 5"/>
          <p:cNvPicPr>
            <a:picLocks noChangeAspect="1" noChangeArrowheads="1"/>
          </p:cNvPicPr>
          <p:nvPr/>
        </p:nvPicPr>
        <p:blipFill>
          <a:blip r:embed="rId3" cstate="print">
            <a:clrChange>
              <a:clrFrom>
                <a:srgbClr val="F9E9DD"/>
              </a:clrFrom>
              <a:clrTo>
                <a:srgbClr val="F9E9DD">
                  <a:alpha val="0"/>
                </a:srgbClr>
              </a:clrTo>
            </a:clrChange>
          </a:blip>
          <a:srcRect/>
          <a:stretch>
            <a:fillRect/>
          </a:stretch>
        </p:blipFill>
        <p:spPr bwMode="auto">
          <a:xfrm>
            <a:off x="609600" y="1447800"/>
            <a:ext cx="7239000" cy="4791075"/>
          </a:xfrm>
          <a:prstGeom prst="rect">
            <a:avLst/>
          </a:prstGeom>
          <a:ln>
            <a:noFill/>
          </a:ln>
          <a:effectLst>
            <a:outerShdw blurRad="292100" dist="139700" dir="2700000" algn="tl" rotWithShape="0">
              <a:srgbClr val="333333">
                <a:alpha val="65000"/>
              </a:srgbClr>
            </a:outerShdw>
          </a:effectLst>
        </p:spPr>
      </p:pic>
      <p:sp>
        <p:nvSpPr>
          <p:cNvPr id="10" name="9 Metin kutusu"/>
          <p:cNvSpPr txBox="1"/>
          <p:nvPr/>
        </p:nvSpPr>
        <p:spPr>
          <a:xfrm rot="16200000">
            <a:off x="1266825" y="3495676"/>
            <a:ext cx="2643187" cy="366712"/>
          </a:xfrm>
          <a:prstGeom prst="rect">
            <a:avLst/>
          </a:prstGeom>
          <a:solidFill>
            <a:schemeClr val="accent1">
              <a:lumMod val="20000"/>
              <a:lumOff val="80000"/>
            </a:schemeClr>
          </a:solidFill>
        </p:spPr>
        <p:txBody>
          <a:bodyPr>
            <a:spAutoFit/>
          </a:bodyPr>
          <a:lstStyle/>
          <a:p>
            <a:pPr algn="ctr" fontAlgn="auto">
              <a:spcBef>
                <a:spcPts val="0"/>
              </a:spcBef>
              <a:spcAft>
                <a:spcPts val="0"/>
              </a:spcAft>
              <a:defRPr/>
            </a:pPr>
            <a:r>
              <a:rPr lang="tr-TR" dirty="0">
                <a:solidFill>
                  <a:srgbClr val="002060"/>
                </a:solidFill>
              </a:rPr>
              <a:t>Performans düzeyi</a:t>
            </a:r>
          </a:p>
        </p:txBody>
      </p:sp>
      <p:sp>
        <p:nvSpPr>
          <p:cNvPr id="4" name="3 Metin kutusu"/>
          <p:cNvSpPr txBox="1"/>
          <p:nvPr/>
        </p:nvSpPr>
        <p:spPr>
          <a:xfrm>
            <a:off x="1763713" y="1844675"/>
            <a:ext cx="1000125" cy="366713"/>
          </a:xfrm>
          <a:prstGeom prst="rect">
            <a:avLst/>
          </a:prstGeom>
          <a:solidFill>
            <a:schemeClr val="accent1">
              <a:lumMod val="20000"/>
              <a:lumOff val="80000"/>
            </a:schemeClr>
          </a:solidFill>
        </p:spPr>
        <p:txBody>
          <a:bodyPr>
            <a:spAutoFit/>
          </a:bodyPr>
          <a:lstStyle/>
          <a:p>
            <a:pPr fontAlgn="auto">
              <a:spcBef>
                <a:spcPts val="0"/>
              </a:spcBef>
              <a:spcAft>
                <a:spcPts val="0"/>
              </a:spcAft>
              <a:defRPr/>
            </a:pPr>
            <a:r>
              <a:rPr lang="tr-TR" dirty="0">
                <a:solidFill>
                  <a:srgbClr val="002060"/>
                </a:solidFill>
              </a:rPr>
              <a:t>Yüksek </a:t>
            </a:r>
          </a:p>
        </p:txBody>
      </p:sp>
      <p:sp>
        <p:nvSpPr>
          <p:cNvPr id="5" name="4 Metin kutusu"/>
          <p:cNvSpPr txBox="1"/>
          <p:nvPr/>
        </p:nvSpPr>
        <p:spPr>
          <a:xfrm>
            <a:off x="1763713" y="4941888"/>
            <a:ext cx="1000125" cy="366712"/>
          </a:xfrm>
          <a:prstGeom prst="rect">
            <a:avLst/>
          </a:prstGeom>
          <a:solidFill>
            <a:schemeClr val="accent1">
              <a:lumMod val="20000"/>
              <a:lumOff val="80000"/>
            </a:schemeClr>
          </a:solidFill>
        </p:spPr>
        <p:txBody>
          <a:bodyPr>
            <a:spAutoFit/>
          </a:bodyPr>
          <a:lstStyle/>
          <a:p>
            <a:pPr fontAlgn="auto">
              <a:spcBef>
                <a:spcPts val="0"/>
              </a:spcBef>
              <a:spcAft>
                <a:spcPts val="0"/>
              </a:spcAft>
              <a:defRPr/>
            </a:pPr>
            <a:r>
              <a:rPr lang="tr-TR" dirty="0">
                <a:solidFill>
                  <a:srgbClr val="002060"/>
                </a:solidFill>
              </a:rPr>
              <a:t>Düşük </a:t>
            </a:r>
          </a:p>
        </p:txBody>
      </p:sp>
      <p:sp>
        <p:nvSpPr>
          <p:cNvPr id="6" name="5 Metin kutusu"/>
          <p:cNvSpPr txBox="1"/>
          <p:nvPr/>
        </p:nvSpPr>
        <p:spPr>
          <a:xfrm>
            <a:off x="6011863" y="5300663"/>
            <a:ext cx="1000125" cy="366712"/>
          </a:xfrm>
          <a:prstGeom prst="rect">
            <a:avLst/>
          </a:prstGeom>
          <a:solidFill>
            <a:schemeClr val="accent1">
              <a:lumMod val="20000"/>
              <a:lumOff val="80000"/>
            </a:schemeClr>
          </a:solidFill>
        </p:spPr>
        <p:txBody>
          <a:bodyPr>
            <a:spAutoFit/>
          </a:bodyPr>
          <a:lstStyle/>
          <a:p>
            <a:pPr fontAlgn="auto">
              <a:spcBef>
                <a:spcPts val="0"/>
              </a:spcBef>
              <a:spcAft>
                <a:spcPts val="0"/>
              </a:spcAft>
              <a:defRPr/>
            </a:pPr>
            <a:r>
              <a:rPr lang="tr-TR" dirty="0">
                <a:solidFill>
                  <a:srgbClr val="002060"/>
                </a:solidFill>
              </a:rPr>
              <a:t>Yüksek </a:t>
            </a:r>
          </a:p>
        </p:txBody>
      </p:sp>
      <p:sp>
        <p:nvSpPr>
          <p:cNvPr id="8" name="7 Metin kutusu"/>
          <p:cNvSpPr txBox="1"/>
          <p:nvPr/>
        </p:nvSpPr>
        <p:spPr>
          <a:xfrm>
            <a:off x="2555875" y="5300663"/>
            <a:ext cx="1000125" cy="366712"/>
          </a:xfrm>
          <a:prstGeom prst="rect">
            <a:avLst/>
          </a:prstGeom>
          <a:solidFill>
            <a:schemeClr val="accent1">
              <a:lumMod val="20000"/>
              <a:lumOff val="80000"/>
            </a:schemeClr>
          </a:solidFill>
        </p:spPr>
        <p:txBody>
          <a:bodyPr>
            <a:spAutoFit/>
          </a:bodyPr>
          <a:lstStyle/>
          <a:p>
            <a:pPr fontAlgn="auto">
              <a:spcBef>
                <a:spcPts val="0"/>
              </a:spcBef>
              <a:spcAft>
                <a:spcPts val="0"/>
              </a:spcAft>
              <a:defRPr/>
            </a:pPr>
            <a:r>
              <a:rPr lang="tr-TR" dirty="0">
                <a:solidFill>
                  <a:srgbClr val="002060"/>
                </a:solidFill>
              </a:rPr>
              <a:t>Düşük </a:t>
            </a:r>
          </a:p>
        </p:txBody>
      </p:sp>
      <p:sp>
        <p:nvSpPr>
          <p:cNvPr id="11" name="10 Metin kutusu"/>
          <p:cNvSpPr txBox="1"/>
          <p:nvPr/>
        </p:nvSpPr>
        <p:spPr>
          <a:xfrm>
            <a:off x="3419475" y="1557338"/>
            <a:ext cx="3071813" cy="488950"/>
          </a:xfrm>
          <a:prstGeom prst="rect">
            <a:avLst/>
          </a:prstGeom>
          <a:solidFill>
            <a:schemeClr val="accent1">
              <a:lumMod val="20000"/>
              <a:lumOff val="80000"/>
            </a:schemeClr>
          </a:solidFill>
        </p:spPr>
        <p:txBody>
          <a:bodyPr>
            <a:spAutoFit/>
          </a:bodyPr>
          <a:lstStyle/>
          <a:p>
            <a:pPr algn="ctr">
              <a:defRPr/>
            </a:pPr>
            <a:r>
              <a:rPr lang="tr-TR" sz="2000">
                <a:solidFill>
                  <a:srgbClr val="002060"/>
                </a:solidFill>
              </a:rPr>
              <a:t>Optimum stres düzeyi</a:t>
            </a:r>
          </a:p>
          <a:p>
            <a:pPr algn="ctr">
              <a:defRPr/>
            </a:pPr>
            <a:endParaRPr lang="tr-TR" sz="600">
              <a:solidFill>
                <a:srgbClr val="002060"/>
              </a:solidFill>
            </a:endParaRPr>
          </a:p>
        </p:txBody>
      </p:sp>
      <p:sp>
        <p:nvSpPr>
          <p:cNvPr id="2" name="5 Metin kutusu"/>
          <p:cNvSpPr txBox="1"/>
          <p:nvPr/>
        </p:nvSpPr>
        <p:spPr>
          <a:xfrm>
            <a:off x="3995738" y="5300663"/>
            <a:ext cx="1584325" cy="366712"/>
          </a:xfrm>
          <a:prstGeom prst="rect">
            <a:avLst/>
          </a:prstGeom>
          <a:solidFill>
            <a:schemeClr val="accent1">
              <a:lumMod val="20000"/>
              <a:lumOff val="80000"/>
            </a:schemeClr>
          </a:solidFill>
        </p:spPr>
        <p:txBody>
          <a:bodyPr>
            <a:spAutoFit/>
          </a:bodyPr>
          <a:lstStyle/>
          <a:p>
            <a:pPr>
              <a:defRPr/>
            </a:pPr>
            <a:r>
              <a:rPr lang="tr-TR">
                <a:solidFill>
                  <a:srgbClr val="002060"/>
                </a:solidFill>
              </a:rPr>
              <a:t>Stres düzeyi </a:t>
            </a:r>
          </a:p>
        </p:txBody>
      </p:sp>
      <p:sp>
        <p:nvSpPr>
          <p:cNvPr id="3" name="7 Metin kutusu"/>
          <p:cNvSpPr txBox="1"/>
          <p:nvPr/>
        </p:nvSpPr>
        <p:spPr>
          <a:xfrm>
            <a:off x="3059113" y="4724400"/>
            <a:ext cx="1000125" cy="523875"/>
          </a:xfrm>
          <a:prstGeom prst="rect">
            <a:avLst/>
          </a:prstGeom>
          <a:solidFill>
            <a:schemeClr val="accent1">
              <a:lumMod val="20000"/>
              <a:lumOff val="80000"/>
            </a:schemeClr>
          </a:solidFill>
        </p:spPr>
        <p:txBody>
          <a:bodyPr>
            <a:spAutoFit/>
          </a:bodyPr>
          <a:lstStyle/>
          <a:p>
            <a:pPr>
              <a:defRPr/>
            </a:pPr>
            <a:r>
              <a:rPr lang="tr-TR" sz="1400">
                <a:solidFill>
                  <a:srgbClr val="002060"/>
                </a:solidFill>
              </a:rPr>
              <a:t>Çalışan sıkılır. </a:t>
            </a:r>
          </a:p>
        </p:txBody>
      </p:sp>
      <p:sp>
        <p:nvSpPr>
          <p:cNvPr id="7" name="7 Metin kutusu"/>
          <p:cNvSpPr txBox="1"/>
          <p:nvPr/>
        </p:nvSpPr>
        <p:spPr>
          <a:xfrm>
            <a:off x="5299075" y="4427538"/>
            <a:ext cx="1144588" cy="738187"/>
          </a:xfrm>
          <a:prstGeom prst="rect">
            <a:avLst/>
          </a:prstGeom>
          <a:solidFill>
            <a:schemeClr val="accent1">
              <a:lumMod val="20000"/>
              <a:lumOff val="80000"/>
            </a:schemeClr>
          </a:solidFill>
        </p:spPr>
        <p:txBody>
          <a:bodyPr>
            <a:spAutoFit/>
          </a:bodyPr>
          <a:lstStyle/>
          <a:p>
            <a:pPr>
              <a:defRPr/>
            </a:pPr>
            <a:r>
              <a:rPr lang="tr-TR" sz="1400">
                <a:solidFill>
                  <a:srgbClr val="002060"/>
                </a:solidFill>
              </a:rPr>
              <a:t>Çalışan stresten iş yapamaz.</a:t>
            </a:r>
          </a:p>
        </p:txBody>
      </p:sp>
    </p:spTree>
  </p:cSld>
  <p:clrMapOvr>
    <a:masterClrMapping/>
  </p:clrMapOvr>
  <p:transition>
    <p:cove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pPr algn="ctr" eaLnBrk="1" hangingPunct="1"/>
            <a:r>
              <a:rPr lang="tr-TR" sz="4000" b="1" dirty="0" smtClean="0">
                <a:solidFill>
                  <a:srgbClr val="660066"/>
                </a:solidFill>
                <a:latin typeface="Arial Rounded MT Bold" pitchFamily="34" charset="0"/>
              </a:rPr>
              <a:t>STRESLE BAŞA ÇIKMAK İÇİN NELER YAPILABİLİR?</a:t>
            </a:r>
          </a:p>
        </p:txBody>
      </p:sp>
      <p:sp>
        <p:nvSpPr>
          <p:cNvPr id="19459" name="Rectangle 3"/>
          <p:cNvSpPr>
            <a:spLocks noGrp="1" noChangeArrowheads="1"/>
          </p:cNvSpPr>
          <p:nvPr>
            <p:ph idx="1"/>
          </p:nvPr>
        </p:nvSpPr>
        <p:spPr>
          <a:xfrm>
            <a:off x="539552" y="1772816"/>
            <a:ext cx="8229600" cy="4680520"/>
          </a:xfrm>
        </p:spPr>
        <p:txBody>
          <a:bodyPr>
            <a:normAutofit/>
          </a:bodyPr>
          <a:lstStyle/>
          <a:p>
            <a:pPr eaLnBrk="1" hangingPunct="1">
              <a:lnSpc>
                <a:spcPct val="80000"/>
              </a:lnSpc>
              <a:buNone/>
            </a:pPr>
            <a:r>
              <a:rPr lang="tr-TR" sz="3000" b="1" dirty="0" smtClean="0">
                <a:solidFill>
                  <a:srgbClr val="660066"/>
                </a:solidFill>
                <a:latin typeface="Arial Rounded MT Bold" pitchFamily="34" charset="0"/>
              </a:rPr>
              <a:t>Aşırı Genellemelerden Kaçınma</a:t>
            </a:r>
            <a:r>
              <a:rPr lang="tr-TR" sz="3000" dirty="0" smtClean="0">
                <a:solidFill>
                  <a:srgbClr val="660066"/>
                </a:solidFill>
                <a:latin typeface="Arial Rounded MT Bold" pitchFamily="34" charset="0"/>
              </a:rPr>
              <a:t>:  </a:t>
            </a:r>
          </a:p>
          <a:p>
            <a:pPr eaLnBrk="1" hangingPunct="1">
              <a:lnSpc>
                <a:spcPct val="80000"/>
              </a:lnSpc>
              <a:buNone/>
            </a:pPr>
            <a:endParaRPr lang="tr-TR" sz="3000" dirty="0" smtClean="0">
              <a:solidFill>
                <a:srgbClr val="660066"/>
              </a:solidFill>
              <a:latin typeface="Arial Rounded MT Bold" pitchFamily="34" charset="0"/>
            </a:endParaRPr>
          </a:p>
          <a:p>
            <a:pPr eaLnBrk="1" hangingPunct="1">
              <a:lnSpc>
                <a:spcPct val="80000"/>
              </a:lnSpc>
              <a:buNone/>
            </a:pPr>
            <a:endParaRPr lang="tr-TR" sz="3000" dirty="0" smtClean="0">
              <a:solidFill>
                <a:srgbClr val="660066"/>
              </a:solidFill>
              <a:latin typeface="Arial Rounded MT Bold" pitchFamily="34" charset="0"/>
            </a:endParaRPr>
          </a:p>
          <a:p>
            <a:pPr eaLnBrk="1" hangingPunct="1">
              <a:lnSpc>
                <a:spcPct val="80000"/>
              </a:lnSpc>
              <a:buNone/>
            </a:pPr>
            <a:endParaRPr lang="tr-TR" sz="2200" dirty="0" smtClean="0">
              <a:solidFill>
                <a:srgbClr val="660066"/>
              </a:solidFill>
              <a:latin typeface="Arial Rounded MT Bold" pitchFamily="34" charset="0"/>
            </a:endParaRPr>
          </a:p>
          <a:p>
            <a:pPr eaLnBrk="1" hangingPunct="1">
              <a:lnSpc>
                <a:spcPct val="80000"/>
              </a:lnSpc>
            </a:pPr>
            <a:r>
              <a:rPr lang="tr-TR" sz="2200" dirty="0" smtClean="0">
                <a:latin typeface="Arial Rounded MT Bold" pitchFamily="34" charset="0"/>
              </a:rPr>
              <a:t>Tek bir olaydan hareketle, bütüne yönelik olumsuz düşünceler geliştirilmemelidir. Sınavım kötü geçti, ben bu sene sınıfı geçemeyeceğim gibi. Oysa bu sınavım kötü geçti ama diğer sınavlara daha iyi hazırlanabilirim tarzı düşünce daha yapıcıdır. Kişinin kendi kendine yaptığı bu tarz olumsuz genellemeler, zaman geçtikçe otomatikleşir ve olumlu bir içerikle kolaylıkla yer değiştirmez. </a:t>
            </a:r>
          </a:p>
          <a:p>
            <a:pPr eaLnBrk="1" hangingPunct="1">
              <a:lnSpc>
                <a:spcPct val="80000"/>
              </a:lnSpc>
              <a:buFontTx/>
              <a:buNone/>
            </a:pPr>
            <a:endParaRPr lang="tr-TR" sz="2200" dirty="0" smtClean="0"/>
          </a:p>
        </p:txBody>
      </p:sp>
      <p:sp>
        <p:nvSpPr>
          <p:cNvPr id="12290" name="5 Slayt Numarası Yer Tutucusu"/>
          <p:cNvSpPr>
            <a:spLocks noGrp="1"/>
          </p:cNvSpPr>
          <p:nvPr>
            <p:ph type="sldNum" sz="quarter" idx="12"/>
          </p:nvPr>
        </p:nvSpPr>
        <p:spPr>
          <a:noFill/>
        </p:spPr>
        <p:txBody>
          <a:bodyPr/>
          <a:lstStyle/>
          <a:p>
            <a:fld id="{E6AA3DE5-5EE1-44DB-8DBD-B2F8FFF15621}" type="slidenum">
              <a:rPr lang="tr-TR"/>
              <a:pPr/>
              <a:t>23</a:t>
            </a:fld>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randombar(horizontal)">
                                      <p:cBhvr>
                                        <p:cTn id="7" dur="500"/>
                                        <p:tgtEl>
                                          <p:spTgt spid="19458"/>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19459">
                                            <p:txEl>
                                              <p:pRg st="0" end="0"/>
                                            </p:txEl>
                                          </p:spTgt>
                                        </p:tgtEl>
                                        <p:attrNameLst>
                                          <p:attrName>style.visibility</p:attrName>
                                        </p:attrNameLst>
                                      </p:cBhvr>
                                      <p:to>
                                        <p:strVal val="visible"/>
                                      </p:to>
                                    </p:set>
                                    <p:anim calcmode="lin" valueType="num">
                                      <p:cBhvr>
                                        <p:cTn id="12" dur="1000" fill="hold"/>
                                        <p:tgtEl>
                                          <p:spTgt spid="19459">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1945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945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19459">
                                            <p:txEl>
                                              <p:pRg st="4" end="4"/>
                                            </p:txEl>
                                          </p:spTgt>
                                        </p:tgtEl>
                                        <p:attrNameLst>
                                          <p:attrName>style.visibility</p:attrName>
                                        </p:attrNameLst>
                                      </p:cBhvr>
                                      <p:to>
                                        <p:strVal val="visible"/>
                                      </p:to>
                                    </p:set>
                                    <p:anim calcmode="lin" valueType="num">
                                      <p:cBhvr>
                                        <p:cTn id="19" dur="1000" fill="hold"/>
                                        <p:tgtEl>
                                          <p:spTgt spid="19459">
                                            <p:txEl>
                                              <p:pRg st="4" end="4"/>
                                            </p:txEl>
                                          </p:spTgt>
                                        </p:tgtEl>
                                        <p:attrNameLst>
                                          <p:attrName>ppt_x</p:attrName>
                                        </p:attrNameLst>
                                      </p:cBhvr>
                                      <p:tavLst>
                                        <p:tav tm="0">
                                          <p:val>
                                            <p:strVal val="#ppt_x-.2"/>
                                          </p:val>
                                        </p:tav>
                                        <p:tav tm="100000">
                                          <p:val>
                                            <p:strVal val="#ppt_x"/>
                                          </p:val>
                                        </p:tav>
                                      </p:tavLst>
                                    </p:anim>
                                    <p:anim calcmode="lin" valueType="num">
                                      <p:cBhvr>
                                        <p:cTn id="20" dur="1000" fill="hold"/>
                                        <p:tgtEl>
                                          <p:spTgt spid="19459">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194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323850" y="620688"/>
            <a:ext cx="6480398" cy="6049987"/>
          </a:xfrm>
        </p:spPr>
        <p:txBody>
          <a:bodyPr>
            <a:normAutofit/>
          </a:bodyPr>
          <a:lstStyle/>
          <a:p>
            <a:pPr eaLnBrk="1" hangingPunct="1">
              <a:lnSpc>
                <a:spcPct val="80000"/>
              </a:lnSpc>
            </a:pPr>
            <a:endParaRPr lang="tr-TR" dirty="0" smtClean="0">
              <a:solidFill>
                <a:srgbClr val="3333FF"/>
              </a:solidFill>
            </a:endParaRPr>
          </a:p>
          <a:p>
            <a:pPr eaLnBrk="1" hangingPunct="1">
              <a:lnSpc>
                <a:spcPct val="80000"/>
              </a:lnSpc>
              <a:buNone/>
            </a:pPr>
            <a:r>
              <a:rPr lang="tr-TR" dirty="0" smtClean="0">
                <a:solidFill>
                  <a:srgbClr val="3333FF"/>
                </a:solidFill>
              </a:rPr>
              <a:t>   </a:t>
            </a:r>
            <a:r>
              <a:rPr lang="tr-TR" b="1" dirty="0" smtClean="0">
                <a:solidFill>
                  <a:srgbClr val="660066"/>
                </a:solidFill>
                <a:latin typeface="Arial Rounded MT Bold" pitchFamily="34" charset="0"/>
              </a:rPr>
              <a:t>Kişiler Arası İlişkileri Geliştirme: </a:t>
            </a:r>
            <a:endParaRPr lang="tr-TR" b="1" dirty="0" smtClean="0">
              <a:solidFill>
                <a:srgbClr val="660066"/>
              </a:solidFill>
              <a:latin typeface="Arial Rounded MT Bold" pitchFamily="34" charset="0"/>
            </a:endParaRPr>
          </a:p>
          <a:p>
            <a:pPr eaLnBrk="1" hangingPunct="1">
              <a:lnSpc>
                <a:spcPct val="80000"/>
              </a:lnSpc>
              <a:buNone/>
            </a:pPr>
            <a:endParaRPr lang="tr-TR" b="1" dirty="0" smtClean="0">
              <a:solidFill>
                <a:srgbClr val="660066"/>
              </a:solidFill>
              <a:latin typeface="Arial Rounded MT Bold" pitchFamily="34" charset="0"/>
            </a:endParaRPr>
          </a:p>
          <a:p>
            <a:pPr eaLnBrk="1" hangingPunct="1">
              <a:lnSpc>
                <a:spcPct val="80000"/>
              </a:lnSpc>
              <a:buNone/>
            </a:pPr>
            <a:endParaRPr lang="tr-TR" b="1" dirty="0" smtClean="0">
              <a:solidFill>
                <a:srgbClr val="660066"/>
              </a:solidFill>
              <a:latin typeface="Arial Rounded MT Bold" pitchFamily="34" charset="0"/>
            </a:endParaRPr>
          </a:p>
          <a:p>
            <a:pPr eaLnBrk="1" hangingPunct="1">
              <a:lnSpc>
                <a:spcPct val="80000"/>
              </a:lnSpc>
            </a:pPr>
            <a:endParaRPr lang="tr-TR" sz="2200" dirty="0" smtClean="0"/>
          </a:p>
          <a:p>
            <a:pPr eaLnBrk="1" hangingPunct="1">
              <a:lnSpc>
                <a:spcPct val="80000"/>
              </a:lnSpc>
            </a:pPr>
            <a:r>
              <a:rPr lang="tr-TR" sz="2200" dirty="0" smtClean="0">
                <a:latin typeface="Arial Rounded MT Bold" pitchFamily="34" charset="0"/>
              </a:rPr>
              <a:t>Stresli durumlar insanlarla ilişkilerden kaynaklanabiliyor olsa da, bu kişilerle tartışabilmek, çözüm için bir anahtar olabilir. Tartışmalar sırasında “sen” dilini kullanmadan “ben”li cümlelerle sorumluluğu üzerine almak iletişimi ve ilişkiyi güçlendirebilir. ”Sen beni anlamak istemiyorsun” yerine “kendimi yeterince anlatamadığımı düşünüyorum” daha yapıcı olacaktır.</a:t>
            </a:r>
            <a:r>
              <a:rPr lang="tr-TR" sz="2200" dirty="0" smtClean="0"/>
              <a:t/>
            </a:r>
            <a:br>
              <a:rPr lang="tr-TR" sz="2200" dirty="0" smtClean="0"/>
            </a:br>
            <a:r>
              <a:rPr lang="tr-TR" sz="2200" dirty="0" smtClean="0"/>
              <a:t/>
            </a:r>
            <a:br>
              <a:rPr lang="tr-TR" sz="2200" dirty="0" smtClean="0"/>
            </a:br>
            <a:endParaRPr lang="tr-TR" sz="2200" dirty="0" smtClean="0"/>
          </a:p>
          <a:p>
            <a:pPr eaLnBrk="1" hangingPunct="1">
              <a:lnSpc>
                <a:spcPct val="80000"/>
              </a:lnSpc>
            </a:pPr>
            <a:endParaRPr lang="tr-TR" sz="2000" dirty="0" smtClean="0"/>
          </a:p>
        </p:txBody>
      </p:sp>
      <p:pic>
        <p:nvPicPr>
          <p:cNvPr id="5" name="Picture 5" descr="c"/>
          <p:cNvPicPr>
            <a:picLocks noChangeAspect="1" noChangeArrowheads="1" noCrop="1"/>
          </p:cNvPicPr>
          <p:nvPr/>
        </p:nvPicPr>
        <p:blipFill>
          <a:blip r:embed="rId2" cstate="print"/>
          <a:srcRect/>
          <a:stretch>
            <a:fillRect/>
          </a:stretch>
        </p:blipFill>
        <p:spPr bwMode="auto">
          <a:xfrm>
            <a:off x="6407150" y="2852936"/>
            <a:ext cx="2736850" cy="26638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anim calcmode="lin" valueType="num">
                                      <p:cBhvr additive="base">
                                        <p:cTn id="7"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483">
                                            <p:txEl>
                                              <p:pRg st="5" end="5"/>
                                            </p:txEl>
                                          </p:spTgt>
                                        </p:tgtEl>
                                        <p:attrNameLst>
                                          <p:attrName>style.visibility</p:attrName>
                                        </p:attrNameLst>
                                      </p:cBhvr>
                                      <p:to>
                                        <p:strVal val="visible"/>
                                      </p:to>
                                    </p:set>
                                    <p:anim calcmode="lin" valueType="num">
                                      <p:cBhvr additive="base">
                                        <p:cTn id="13" dur="500" fill="hold"/>
                                        <p:tgtEl>
                                          <p:spTgt spid="2048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3">
                                            <p:txEl>
                                              <p:pRg st="5" end="5"/>
                                            </p:txEl>
                                          </p:spTgt>
                                        </p:tgtEl>
                                        <p:attrNameLst>
                                          <p:attrName>ppt_y</p:attrName>
                                        </p:attrNameLst>
                                      </p:cBhvr>
                                      <p:tavLst>
                                        <p:tav tm="0">
                                          <p:val>
                                            <p:strVal val="1+#ppt_h/2"/>
                                          </p:val>
                                        </p:tav>
                                        <p:tav tm="100000">
                                          <p:val>
                                            <p:strVal val="#ppt_y"/>
                                          </p:val>
                                        </p:tav>
                                      </p:tavLst>
                                    </p:anim>
                                  </p:childTnLst>
                                </p:cTn>
                              </p:par>
                              <p:par>
                                <p:cTn id="15" presetID="53"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683568" y="765174"/>
            <a:ext cx="7920880" cy="5904185"/>
          </a:xfrm>
        </p:spPr>
        <p:txBody>
          <a:bodyPr/>
          <a:lstStyle/>
          <a:p>
            <a:pPr eaLnBrk="1" hangingPunct="1">
              <a:lnSpc>
                <a:spcPct val="80000"/>
              </a:lnSpc>
            </a:pPr>
            <a:endParaRPr lang="tr-TR" sz="2800" dirty="0" smtClean="0">
              <a:solidFill>
                <a:srgbClr val="3333FF"/>
              </a:solidFill>
            </a:endParaRPr>
          </a:p>
          <a:p>
            <a:pPr eaLnBrk="1" hangingPunct="1">
              <a:lnSpc>
                <a:spcPct val="80000"/>
              </a:lnSpc>
            </a:pPr>
            <a:endParaRPr lang="tr-TR" sz="4000" b="1" dirty="0" smtClean="0">
              <a:solidFill>
                <a:srgbClr val="660066"/>
              </a:solidFill>
              <a:latin typeface="Arial Rounded MT Bold" pitchFamily="34" charset="0"/>
            </a:endParaRPr>
          </a:p>
          <a:p>
            <a:pPr eaLnBrk="1" hangingPunct="1">
              <a:lnSpc>
                <a:spcPct val="80000"/>
              </a:lnSpc>
              <a:buNone/>
            </a:pPr>
            <a:r>
              <a:rPr lang="tr-TR" sz="4000" b="1" dirty="0" smtClean="0">
                <a:solidFill>
                  <a:srgbClr val="660066"/>
                </a:solidFill>
                <a:latin typeface="Arial Rounded MT Bold" pitchFamily="34" charset="0"/>
              </a:rPr>
              <a:t> Sosyal Etkinlikleri Geliştirme: </a:t>
            </a:r>
            <a:endParaRPr lang="tr-TR" sz="4000" b="1" dirty="0" smtClean="0">
              <a:solidFill>
                <a:srgbClr val="660066"/>
              </a:solidFill>
              <a:latin typeface="Arial Rounded MT Bold" pitchFamily="34" charset="0"/>
            </a:endParaRPr>
          </a:p>
          <a:p>
            <a:pPr eaLnBrk="1" hangingPunct="1">
              <a:lnSpc>
                <a:spcPct val="80000"/>
              </a:lnSpc>
              <a:buNone/>
            </a:pPr>
            <a:endParaRPr lang="tr-TR" sz="4000" b="1" dirty="0" smtClean="0">
              <a:solidFill>
                <a:srgbClr val="660066"/>
              </a:solidFill>
              <a:latin typeface="Arial Rounded MT Bold" pitchFamily="34" charset="0"/>
            </a:endParaRPr>
          </a:p>
          <a:p>
            <a:pPr eaLnBrk="1" hangingPunct="1">
              <a:lnSpc>
                <a:spcPct val="80000"/>
              </a:lnSpc>
              <a:buNone/>
            </a:pPr>
            <a:endParaRPr lang="tr-TR" sz="2400" dirty="0" smtClean="0"/>
          </a:p>
          <a:p>
            <a:pPr eaLnBrk="1" hangingPunct="1">
              <a:lnSpc>
                <a:spcPct val="80000"/>
              </a:lnSpc>
              <a:buNone/>
            </a:pPr>
            <a:endParaRPr lang="tr-TR" sz="2400" dirty="0" smtClean="0">
              <a:latin typeface="Arial Rounded MT Bold" pitchFamily="34" charset="0"/>
            </a:endParaRPr>
          </a:p>
          <a:p>
            <a:pPr eaLnBrk="1" hangingPunct="1">
              <a:lnSpc>
                <a:spcPct val="80000"/>
              </a:lnSpc>
            </a:pPr>
            <a:r>
              <a:rPr lang="tr-TR" sz="2400" dirty="0" smtClean="0">
                <a:latin typeface="Arial Rounded MT Bold" pitchFamily="34" charset="0"/>
              </a:rPr>
              <a:t>Rutinler dışında farklı bir etkinliği denemek, yeni bir şeyler öğrenmeye çalışmak, zihni dinlendirmeye yardımcı olabilir. Farklı bir öğün, farklı bir saç kesimi, eski bir arkadaşı aramak, konsere, sinemaya, tiyatroya gitmek, dergi ya da roman okumak gibi etkinlikler rutinlerin oluşturduğu stresten uzaklaşmak için yararlı olabilir.</a:t>
            </a:r>
            <a:r>
              <a:rPr lang="tr-TR" sz="2400" dirty="0" smtClean="0"/>
              <a:t/>
            </a:r>
            <a:br>
              <a:rPr lang="tr-TR" sz="2400" dirty="0" smtClean="0"/>
            </a:br>
            <a:r>
              <a:rPr lang="tr-TR" sz="2400" dirty="0" smtClean="0"/>
              <a:t/>
            </a:r>
            <a:br>
              <a:rPr lang="tr-TR" sz="2400" dirty="0" smtClean="0"/>
            </a:br>
            <a:endParaRPr lang="tr-TR" sz="2400" dirty="0" smtClean="0"/>
          </a:p>
        </p:txBody>
      </p:sp>
      <p:sp>
        <p:nvSpPr>
          <p:cNvPr id="14338" name="5 Slayt Numarası Yer Tutucusu"/>
          <p:cNvSpPr>
            <a:spLocks noGrp="1"/>
          </p:cNvSpPr>
          <p:nvPr>
            <p:ph type="sldNum" sz="quarter" idx="12"/>
          </p:nvPr>
        </p:nvSpPr>
        <p:spPr>
          <a:noFill/>
        </p:spPr>
        <p:txBody>
          <a:bodyPr/>
          <a:lstStyle/>
          <a:p>
            <a:fld id="{B05D4194-7D9B-46C5-9008-9331060DD1DC}" type="slidenum">
              <a:rPr lang="tr-TR"/>
              <a:pPr/>
              <a:t>25</a:t>
            </a:fld>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1507">
                                            <p:txEl>
                                              <p:pRg st="2" end="2"/>
                                            </p:txEl>
                                          </p:spTgt>
                                        </p:tgtEl>
                                        <p:attrNameLst>
                                          <p:attrName>style.visibility</p:attrName>
                                        </p:attrNameLst>
                                      </p:cBhvr>
                                      <p:to>
                                        <p:strVal val="visible"/>
                                      </p:to>
                                    </p:set>
                                    <p:anim calcmode="lin" valueType="num">
                                      <p:cBhvr>
                                        <p:cTn id="7" dur="500" fill="hold"/>
                                        <p:tgtEl>
                                          <p:spTgt spid="21507">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21507">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21507">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21507">
                                            <p:txEl>
                                              <p:pRg st="6" end="6"/>
                                            </p:txEl>
                                          </p:spTgt>
                                        </p:tgtEl>
                                        <p:attrNameLst>
                                          <p:attrName>style.visibility</p:attrName>
                                        </p:attrNameLst>
                                      </p:cBhvr>
                                      <p:to>
                                        <p:strVal val="visible"/>
                                      </p:to>
                                    </p:set>
                                    <p:anim calcmode="lin" valueType="num">
                                      <p:cBhvr>
                                        <p:cTn id="14" dur="500" fill="hold"/>
                                        <p:tgtEl>
                                          <p:spTgt spid="21507">
                                            <p:txEl>
                                              <p:pRg st="6" end="6"/>
                                            </p:txEl>
                                          </p:spTgt>
                                        </p:tgtEl>
                                        <p:attrNameLst>
                                          <p:attrName>ppt_w</p:attrName>
                                        </p:attrNameLst>
                                      </p:cBhvr>
                                      <p:tavLst>
                                        <p:tav tm="0">
                                          <p:val>
                                            <p:fltVal val="0"/>
                                          </p:val>
                                        </p:tav>
                                        <p:tav tm="100000">
                                          <p:val>
                                            <p:strVal val="#ppt_w"/>
                                          </p:val>
                                        </p:tav>
                                      </p:tavLst>
                                    </p:anim>
                                    <p:anim calcmode="lin" valueType="num">
                                      <p:cBhvr>
                                        <p:cTn id="15" dur="500" fill="hold"/>
                                        <p:tgtEl>
                                          <p:spTgt spid="21507">
                                            <p:txEl>
                                              <p:pRg st="6" end="6"/>
                                            </p:txEl>
                                          </p:spTgt>
                                        </p:tgtEl>
                                        <p:attrNameLst>
                                          <p:attrName>ppt_h</p:attrName>
                                        </p:attrNameLst>
                                      </p:cBhvr>
                                      <p:tavLst>
                                        <p:tav tm="0">
                                          <p:val>
                                            <p:fltVal val="0"/>
                                          </p:val>
                                        </p:tav>
                                        <p:tav tm="100000">
                                          <p:val>
                                            <p:strVal val="#ppt_h"/>
                                          </p:val>
                                        </p:tav>
                                      </p:tavLst>
                                    </p:anim>
                                    <p:animEffect transition="in" filter="fade">
                                      <p:cBhvr>
                                        <p:cTn id="16" dur="500"/>
                                        <p:tgtEl>
                                          <p:spTgt spid="2150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539750" y="836712"/>
            <a:ext cx="8229600" cy="5616624"/>
          </a:xfrm>
        </p:spPr>
        <p:txBody>
          <a:bodyPr/>
          <a:lstStyle/>
          <a:p>
            <a:pPr eaLnBrk="1" hangingPunct="1">
              <a:lnSpc>
                <a:spcPct val="90000"/>
              </a:lnSpc>
              <a:buNone/>
            </a:pPr>
            <a:r>
              <a:rPr lang="tr-TR" sz="4000" b="1" dirty="0" smtClean="0">
                <a:solidFill>
                  <a:srgbClr val="660066"/>
                </a:solidFill>
                <a:latin typeface="Arial Rounded MT Bold" pitchFamily="34" charset="0"/>
              </a:rPr>
              <a:t>Fiziksel Aktivite:  </a:t>
            </a:r>
          </a:p>
          <a:p>
            <a:pPr eaLnBrk="1" hangingPunct="1">
              <a:lnSpc>
                <a:spcPct val="90000"/>
              </a:lnSpc>
              <a:buNone/>
            </a:pPr>
            <a:endParaRPr lang="tr-TR" sz="2400" dirty="0" smtClean="0"/>
          </a:p>
          <a:p>
            <a:pPr eaLnBrk="1" hangingPunct="1">
              <a:lnSpc>
                <a:spcPct val="90000"/>
              </a:lnSpc>
              <a:buNone/>
            </a:pPr>
            <a:endParaRPr lang="tr-TR" sz="2400" dirty="0" smtClean="0"/>
          </a:p>
          <a:p>
            <a:pPr eaLnBrk="1" hangingPunct="1">
              <a:lnSpc>
                <a:spcPct val="90000"/>
              </a:lnSpc>
              <a:buNone/>
            </a:pPr>
            <a:endParaRPr lang="tr-TR" sz="2400" dirty="0" smtClean="0"/>
          </a:p>
          <a:p>
            <a:pPr eaLnBrk="1" hangingPunct="1">
              <a:lnSpc>
                <a:spcPct val="90000"/>
              </a:lnSpc>
            </a:pPr>
            <a:r>
              <a:rPr lang="tr-TR" sz="2400" dirty="0" smtClean="0">
                <a:latin typeface="Arial Rounded MT Bold" pitchFamily="34" charset="0"/>
              </a:rPr>
              <a:t>Doğru egzersiz birçok amaca birden hizmet edebilir. Bireyin becerilerini, kas  gücünü  artırabilir, kilo vermeye ve almamaya yardımcı olabilir, kalbin beden dokularına kolaylıkla oksijen almasını kolaylaştırarak bedenin genel fizyolojik koşullarını iyileştirebilir. Egzersiz, bedenin stresle oluşan hormonlardan arınmasına yardımcı olur dolayısıyla stres karşısında ani tepki vermeyi engelleyebilir </a:t>
            </a:r>
          </a:p>
        </p:txBody>
      </p:sp>
      <p:sp>
        <p:nvSpPr>
          <p:cNvPr id="15362" name="5 Slayt Numarası Yer Tutucusu"/>
          <p:cNvSpPr>
            <a:spLocks noGrp="1"/>
          </p:cNvSpPr>
          <p:nvPr>
            <p:ph type="sldNum" sz="quarter" idx="12"/>
          </p:nvPr>
        </p:nvSpPr>
        <p:spPr>
          <a:noFill/>
        </p:spPr>
        <p:txBody>
          <a:bodyPr/>
          <a:lstStyle/>
          <a:p>
            <a:fld id="{03A95289-F424-43BF-A995-8B54D065B59F}" type="slidenum">
              <a:rPr lang="tr-TR"/>
              <a:pPr/>
              <a:t>26</a:t>
            </a:fld>
            <a:endParaRPr lang="tr-TR"/>
          </a:p>
        </p:txBody>
      </p:sp>
      <p:pic>
        <p:nvPicPr>
          <p:cNvPr id="22532" name="Picture 4" descr="_249_"/>
          <p:cNvPicPr>
            <a:picLocks noChangeAspect="1" noChangeArrowheads="1" noCrop="1"/>
          </p:cNvPicPr>
          <p:nvPr/>
        </p:nvPicPr>
        <p:blipFill>
          <a:blip r:embed="rId2" cstate="print"/>
          <a:srcRect/>
          <a:stretch>
            <a:fillRect/>
          </a:stretch>
        </p:blipFill>
        <p:spPr bwMode="auto">
          <a:xfrm>
            <a:off x="5724128" y="4725144"/>
            <a:ext cx="2879725" cy="18780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22532"/>
                                        </p:tgtEl>
                                        <p:attrNameLst>
                                          <p:attrName>style.visibility</p:attrName>
                                        </p:attrNameLst>
                                      </p:cBhvr>
                                      <p:to>
                                        <p:strVal val="visible"/>
                                      </p:to>
                                    </p:set>
                                    <p:animScale>
                                      <p:cBhvr>
                                        <p:cTn id="7" dur="1000" decel="50000" fill="hold">
                                          <p:stCondLst>
                                            <p:cond delay="0"/>
                                          </p:stCondLst>
                                        </p:cTn>
                                        <p:tgtEl>
                                          <p:spTgt spid="2253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2532"/>
                                        </p:tgtEl>
                                        <p:attrNameLst>
                                          <p:attrName>ppt_x</p:attrName>
                                          <p:attrName>ppt_y</p:attrName>
                                        </p:attrNameLst>
                                      </p:cBhvr>
                                    </p:animMotion>
                                    <p:animEffect transition="in" filter="fade">
                                      <p:cBhvr>
                                        <p:cTn id="9" dur="1000"/>
                                        <p:tgtEl>
                                          <p:spTgt spid="2253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2531">
                                            <p:txEl>
                                              <p:pRg st="0" end="0"/>
                                            </p:txEl>
                                          </p:spTgt>
                                        </p:tgtEl>
                                        <p:attrNameLst>
                                          <p:attrName>style.visibility</p:attrName>
                                        </p:attrNameLst>
                                      </p:cBhvr>
                                      <p:to>
                                        <p:strVal val="visible"/>
                                      </p:to>
                                    </p:set>
                                    <p:anim calcmode="lin" valueType="num">
                                      <p:cBhvr additive="base">
                                        <p:cTn id="14" dur="5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25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22531">
                                            <p:txEl>
                                              <p:pRg st="4" end="4"/>
                                            </p:txEl>
                                          </p:spTgt>
                                        </p:tgtEl>
                                        <p:attrNameLst>
                                          <p:attrName>style.visibility</p:attrName>
                                        </p:attrNameLst>
                                      </p:cBhvr>
                                      <p:to>
                                        <p:strVal val="visible"/>
                                      </p:to>
                                    </p:set>
                                    <p:anim calcmode="lin" valueType="num">
                                      <p:cBhvr additive="base">
                                        <p:cTn id="20" dur="5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253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539750" y="908720"/>
            <a:ext cx="8229600" cy="5256584"/>
          </a:xfrm>
        </p:spPr>
        <p:txBody>
          <a:bodyPr>
            <a:normAutofit/>
          </a:bodyPr>
          <a:lstStyle/>
          <a:p>
            <a:pPr eaLnBrk="1" hangingPunct="1">
              <a:lnSpc>
                <a:spcPct val="80000"/>
              </a:lnSpc>
              <a:buNone/>
            </a:pPr>
            <a:r>
              <a:rPr lang="tr-TR" sz="4300" b="1" dirty="0" smtClean="0">
                <a:solidFill>
                  <a:srgbClr val="660066"/>
                </a:solidFill>
                <a:latin typeface="Arial Rounded MT Bold" pitchFamily="34" charset="0"/>
              </a:rPr>
              <a:t>Dengeli Beslenme: </a:t>
            </a:r>
            <a:endParaRPr lang="tr-TR" sz="4300" b="1" dirty="0" smtClean="0">
              <a:solidFill>
                <a:srgbClr val="660066"/>
              </a:solidFill>
              <a:latin typeface="Arial Rounded MT Bold" pitchFamily="34" charset="0"/>
            </a:endParaRPr>
          </a:p>
          <a:p>
            <a:pPr eaLnBrk="1" hangingPunct="1">
              <a:lnSpc>
                <a:spcPct val="80000"/>
              </a:lnSpc>
              <a:buNone/>
            </a:pPr>
            <a:endParaRPr lang="tr-TR" sz="4300" b="1" dirty="0" smtClean="0">
              <a:solidFill>
                <a:srgbClr val="660066"/>
              </a:solidFill>
              <a:latin typeface="Arial Rounded MT Bold" pitchFamily="34" charset="0"/>
            </a:endParaRPr>
          </a:p>
          <a:p>
            <a:pPr eaLnBrk="1" hangingPunct="1">
              <a:lnSpc>
                <a:spcPct val="80000"/>
              </a:lnSpc>
            </a:pPr>
            <a:endParaRPr lang="tr-TR" sz="2400" dirty="0" smtClean="0"/>
          </a:p>
          <a:p>
            <a:pPr eaLnBrk="1" hangingPunct="1">
              <a:lnSpc>
                <a:spcPct val="80000"/>
              </a:lnSpc>
            </a:pPr>
            <a:r>
              <a:rPr lang="tr-TR" sz="2600" dirty="0" smtClean="0">
                <a:latin typeface="Arial Rounded MT Bold" pitchFamily="34" charset="0"/>
              </a:rPr>
              <a:t>Çay, kahve,kakao, kolalı içecekler kendiliklerinden strese yol açan besinlerdendir. Bu besinler, stres tepkisini başlatan kimyasal maddelere içerirler. Uyanıklık ve hareketliliği artırırlar. Dolayısıyla bu besinlerin yerine ıhlamur, adaçayı gibi bitki çayları, meyve tüketilebilir. Beslenme alışkanlıklarını düzenleyerek,  enerji düzeyi, strese karşı gösterilen tepkiler ve genel sağlık üzerinde bireyin kontrolü artırılabilir.</a:t>
            </a:r>
            <a:r>
              <a:rPr lang="tr-TR" sz="2400" dirty="0" smtClean="0"/>
              <a:t/>
            </a:r>
            <a:br>
              <a:rPr lang="tr-TR" sz="2400" dirty="0" smtClean="0"/>
            </a:br>
            <a:r>
              <a:rPr lang="tr-TR" sz="2400" dirty="0" smtClean="0"/>
              <a:t/>
            </a:r>
            <a:br>
              <a:rPr lang="tr-TR" sz="2400" dirty="0" smtClean="0"/>
            </a:br>
            <a:endParaRPr lang="tr-TR" sz="2400" dirty="0" smtClean="0"/>
          </a:p>
        </p:txBody>
      </p:sp>
      <p:sp>
        <p:nvSpPr>
          <p:cNvPr id="16386" name="5 Slayt Numarası Yer Tutucusu"/>
          <p:cNvSpPr>
            <a:spLocks noGrp="1"/>
          </p:cNvSpPr>
          <p:nvPr>
            <p:ph type="sldNum" sz="quarter" idx="12"/>
          </p:nvPr>
        </p:nvSpPr>
        <p:spPr>
          <a:noFill/>
        </p:spPr>
        <p:txBody>
          <a:bodyPr/>
          <a:lstStyle/>
          <a:p>
            <a:fld id="{27AA440F-0AE7-4CD8-B784-2A7D5D73BD34}" type="slidenum">
              <a:rPr lang="tr-TR"/>
              <a:pPr/>
              <a:t>27</a:t>
            </a:fld>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p:cTn id="7" dur="500" fill="hold"/>
                                        <p:tgtEl>
                                          <p:spTgt spid="2355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355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355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23555">
                                            <p:txEl>
                                              <p:pRg st="3" end="3"/>
                                            </p:txEl>
                                          </p:spTgt>
                                        </p:tgtEl>
                                        <p:attrNameLst>
                                          <p:attrName>style.visibility</p:attrName>
                                        </p:attrNameLst>
                                      </p:cBhvr>
                                      <p:to>
                                        <p:strVal val="visible"/>
                                      </p:to>
                                    </p:set>
                                    <p:anim calcmode="lin" valueType="num">
                                      <p:cBhvr>
                                        <p:cTn id="14" dur="500" fill="hold"/>
                                        <p:tgtEl>
                                          <p:spTgt spid="23555">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23555">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235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4441825" y="620688"/>
            <a:ext cx="4306639" cy="5976664"/>
          </a:xfrm>
        </p:spPr>
        <p:txBody>
          <a:bodyPr>
            <a:normAutofit/>
          </a:bodyPr>
          <a:lstStyle/>
          <a:p>
            <a:pPr eaLnBrk="1" hangingPunct="1">
              <a:lnSpc>
                <a:spcPct val="80000"/>
              </a:lnSpc>
              <a:buNone/>
            </a:pPr>
            <a:r>
              <a:rPr lang="tr-TR" sz="3000" b="1" dirty="0" smtClean="0">
                <a:solidFill>
                  <a:srgbClr val="660066"/>
                </a:solidFill>
                <a:latin typeface="Arial Rounded MT Bold" pitchFamily="34" charset="0"/>
              </a:rPr>
              <a:t>   Kendimizle Olumlu Diyalog </a:t>
            </a:r>
            <a:r>
              <a:rPr lang="tr-TR" sz="3000" b="1" dirty="0" smtClean="0">
                <a:solidFill>
                  <a:srgbClr val="660066"/>
                </a:solidFill>
                <a:latin typeface="Arial Rounded MT Bold" pitchFamily="34" charset="0"/>
              </a:rPr>
              <a:t>:</a:t>
            </a:r>
          </a:p>
          <a:p>
            <a:pPr eaLnBrk="1" hangingPunct="1">
              <a:lnSpc>
                <a:spcPct val="80000"/>
              </a:lnSpc>
              <a:buNone/>
            </a:pPr>
            <a:endParaRPr lang="tr-TR" sz="3000" b="1" dirty="0" smtClean="0">
              <a:solidFill>
                <a:srgbClr val="660066"/>
              </a:solidFill>
              <a:latin typeface="Arial Rounded MT Bold" pitchFamily="34" charset="0"/>
            </a:endParaRPr>
          </a:p>
          <a:p>
            <a:pPr eaLnBrk="1" hangingPunct="1">
              <a:lnSpc>
                <a:spcPct val="80000"/>
              </a:lnSpc>
              <a:buNone/>
            </a:pPr>
            <a:endParaRPr lang="tr-TR" sz="3000" b="1" dirty="0" smtClean="0">
              <a:solidFill>
                <a:srgbClr val="660066"/>
              </a:solidFill>
              <a:latin typeface="Arial Rounded MT Bold" pitchFamily="34" charset="0"/>
            </a:endParaRPr>
          </a:p>
          <a:p>
            <a:pPr eaLnBrk="1" hangingPunct="1">
              <a:lnSpc>
                <a:spcPct val="80000"/>
              </a:lnSpc>
            </a:pPr>
            <a:endParaRPr lang="tr-TR" sz="3000" b="1" dirty="0" smtClean="0">
              <a:solidFill>
                <a:srgbClr val="660066"/>
              </a:solidFill>
              <a:latin typeface="Arial Rounded MT Bold" pitchFamily="34" charset="0"/>
            </a:endParaRPr>
          </a:p>
          <a:p>
            <a:pPr eaLnBrk="1" hangingPunct="1">
              <a:lnSpc>
                <a:spcPct val="80000"/>
              </a:lnSpc>
            </a:pPr>
            <a:r>
              <a:rPr lang="tr-TR" sz="2400" dirty="0" smtClean="0">
                <a:latin typeface="Arial Rounded MT Bold" pitchFamily="34" charset="0"/>
              </a:rPr>
              <a:t>Stresli bir durumla başa çıkmaya çalışırken kişinin kendisine olumsuz şeyler yerine, olumlu ve mantıklı şeyler söylemesinin yararlı etkisi olur. Olaylar karşısında gösterilen olumsuz tutumlar, kişinin kendine söylediği olumsuz sözler, o olay sırasında hissedilen gerginliği artırmaktadır.</a:t>
            </a:r>
          </a:p>
        </p:txBody>
      </p:sp>
      <p:sp>
        <p:nvSpPr>
          <p:cNvPr id="18434" name="5 Slayt Numarası Yer Tutucusu"/>
          <p:cNvSpPr>
            <a:spLocks noGrp="1"/>
          </p:cNvSpPr>
          <p:nvPr>
            <p:ph type="sldNum" sz="quarter" idx="12"/>
          </p:nvPr>
        </p:nvSpPr>
        <p:spPr>
          <a:noFill/>
        </p:spPr>
        <p:txBody>
          <a:bodyPr/>
          <a:lstStyle/>
          <a:p>
            <a:fld id="{5239BEF9-90B0-4886-A74A-32263DEC2ECA}" type="slidenum">
              <a:rPr lang="tr-TR"/>
              <a:pPr/>
              <a:t>28</a:t>
            </a:fld>
            <a:endParaRPr lang="tr-TR"/>
          </a:p>
        </p:txBody>
      </p:sp>
      <p:pic>
        <p:nvPicPr>
          <p:cNvPr id="25607" name="Picture 7" descr="ZZZZZZZZZZZZZZZZZZZZZ"/>
          <p:cNvPicPr>
            <a:picLocks noChangeAspect="1" noChangeArrowheads="1"/>
          </p:cNvPicPr>
          <p:nvPr/>
        </p:nvPicPr>
        <p:blipFill>
          <a:blip r:embed="rId2" cstate="print"/>
          <a:srcRect/>
          <a:stretch>
            <a:fillRect/>
          </a:stretch>
        </p:blipFill>
        <p:spPr bwMode="auto">
          <a:xfrm>
            <a:off x="0" y="188640"/>
            <a:ext cx="4176712" cy="61928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25607"/>
                                        </p:tgtEl>
                                        <p:attrNameLst>
                                          <p:attrName>style.visibility</p:attrName>
                                        </p:attrNameLst>
                                      </p:cBhvr>
                                      <p:to>
                                        <p:strVal val="visible"/>
                                      </p:to>
                                    </p:set>
                                    <p:anim calcmode="lin" valueType="num">
                                      <p:cBhvr>
                                        <p:cTn id="7" dur="1000" fill="hold"/>
                                        <p:tgtEl>
                                          <p:spTgt spid="25607"/>
                                        </p:tgtEl>
                                        <p:attrNameLst>
                                          <p:attrName>ppt_w</p:attrName>
                                        </p:attrNameLst>
                                      </p:cBhvr>
                                      <p:tavLst>
                                        <p:tav tm="0">
                                          <p:val>
                                            <p:fltVal val="0"/>
                                          </p:val>
                                        </p:tav>
                                        <p:tav tm="100000">
                                          <p:val>
                                            <p:strVal val="#ppt_w"/>
                                          </p:val>
                                        </p:tav>
                                      </p:tavLst>
                                    </p:anim>
                                    <p:anim calcmode="lin" valueType="num">
                                      <p:cBhvr>
                                        <p:cTn id="8" dur="1000" fill="hold"/>
                                        <p:tgtEl>
                                          <p:spTgt spid="25607"/>
                                        </p:tgtEl>
                                        <p:attrNameLst>
                                          <p:attrName>ppt_h</p:attrName>
                                        </p:attrNameLst>
                                      </p:cBhvr>
                                      <p:tavLst>
                                        <p:tav tm="0">
                                          <p:val>
                                            <p:fltVal val="0"/>
                                          </p:val>
                                        </p:tav>
                                        <p:tav tm="100000">
                                          <p:val>
                                            <p:strVal val="#ppt_h"/>
                                          </p:val>
                                        </p:tav>
                                      </p:tavLst>
                                    </p:anim>
                                    <p:anim calcmode="lin" valueType="num">
                                      <p:cBhvr>
                                        <p:cTn id="9" dur="1000" fill="hold"/>
                                        <p:tgtEl>
                                          <p:spTgt spid="25607"/>
                                        </p:tgtEl>
                                        <p:attrNameLst>
                                          <p:attrName>style.rotation</p:attrName>
                                        </p:attrNameLst>
                                      </p:cBhvr>
                                      <p:tavLst>
                                        <p:tav tm="0">
                                          <p:val>
                                            <p:fltVal val="90"/>
                                          </p:val>
                                        </p:tav>
                                        <p:tav tm="100000">
                                          <p:val>
                                            <p:fltVal val="0"/>
                                          </p:val>
                                        </p:tav>
                                      </p:tavLst>
                                    </p:anim>
                                    <p:animEffect transition="in" filter="fade">
                                      <p:cBhvr>
                                        <p:cTn id="10" dur="1000"/>
                                        <p:tgtEl>
                                          <p:spTgt spid="25607"/>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grpId="0" nodeType="clickEffect">
                                  <p:stCondLst>
                                    <p:cond delay="0"/>
                                  </p:stCondLst>
                                  <p:childTnLst>
                                    <p:set>
                                      <p:cBhvr>
                                        <p:cTn id="14" dur="1" fill="hold">
                                          <p:stCondLst>
                                            <p:cond delay="0"/>
                                          </p:stCondLst>
                                        </p:cTn>
                                        <p:tgtEl>
                                          <p:spTgt spid="25603">
                                            <p:txEl>
                                              <p:pRg st="0" end="0"/>
                                            </p:txEl>
                                          </p:spTgt>
                                        </p:tgtEl>
                                        <p:attrNameLst>
                                          <p:attrName>style.visibility</p:attrName>
                                        </p:attrNameLst>
                                      </p:cBhvr>
                                      <p:to>
                                        <p:strVal val="visible"/>
                                      </p:to>
                                    </p:set>
                                    <p:anim calcmode="lin" valueType="num">
                                      <p:cBhvr>
                                        <p:cTn id="15" dur="500" fill="hold"/>
                                        <p:tgtEl>
                                          <p:spTgt spid="2560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25603">
                                            <p:txEl>
                                              <p:pRg st="0" end="0"/>
                                            </p:txEl>
                                          </p:spTgt>
                                        </p:tgtEl>
                                        <p:attrNameLst>
                                          <p:attrName>ppt_h</p:attrName>
                                        </p:attrNameLst>
                                      </p:cBhvr>
                                      <p:tavLst>
                                        <p:tav tm="0">
                                          <p:val>
                                            <p:fltVal val="0"/>
                                          </p:val>
                                        </p:tav>
                                        <p:tav tm="100000">
                                          <p:val>
                                            <p:strVal val="#ppt_h"/>
                                          </p:val>
                                        </p:tav>
                                      </p:tavLst>
                                    </p:anim>
                                    <p:animEffect transition="in" filter="fade">
                                      <p:cBhvr>
                                        <p:cTn id="17" dur="500"/>
                                        <p:tgtEl>
                                          <p:spTgt spid="2560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25603">
                                            <p:txEl>
                                              <p:pRg st="4" end="4"/>
                                            </p:txEl>
                                          </p:spTgt>
                                        </p:tgtEl>
                                        <p:attrNameLst>
                                          <p:attrName>style.visibility</p:attrName>
                                        </p:attrNameLst>
                                      </p:cBhvr>
                                      <p:to>
                                        <p:strVal val="visible"/>
                                      </p:to>
                                    </p:set>
                                    <p:anim calcmode="lin" valueType="num">
                                      <p:cBhvr>
                                        <p:cTn id="22" dur="500" fill="hold"/>
                                        <p:tgtEl>
                                          <p:spTgt spid="2560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25603">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256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3563938" y="620688"/>
            <a:ext cx="5184526" cy="5976664"/>
          </a:xfrm>
        </p:spPr>
        <p:txBody>
          <a:bodyPr>
            <a:normAutofit lnSpcReduction="10000"/>
          </a:bodyPr>
          <a:lstStyle/>
          <a:p>
            <a:pPr eaLnBrk="1" hangingPunct="1">
              <a:lnSpc>
                <a:spcPct val="90000"/>
              </a:lnSpc>
              <a:buNone/>
            </a:pPr>
            <a:r>
              <a:rPr lang="tr-TR" sz="2400" b="1" dirty="0" smtClean="0"/>
              <a:t>    </a:t>
            </a:r>
            <a:r>
              <a:rPr lang="tr-TR" sz="3000" b="1" dirty="0" smtClean="0">
                <a:solidFill>
                  <a:srgbClr val="660066"/>
                </a:solidFill>
                <a:latin typeface="Arial Rounded MT Bold" pitchFamily="34" charset="0"/>
              </a:rPr>
              <a:t>Gereksiz Rekabetten Kaçınma:</a:t>
            </a:r>
          </a:p>
          <a:p>
            <a:pPr eaLnBrk="1" hangingPunct="1">
              <a:lnSpc>
                <a:spcPct val="90000"/>
              </a:lnSpc>
              <a:buNone/>
            </a:pPr>
            <a:endParaRPr lang="tr-TR" sz="3000" b="1" dirty="0" smtClean="0">
              <a:solidFill>
                <a:srgbClr val="660066"/>
              </a:solidFill>
              <a:latin typeface="Arial Rounded MT Bold" pitchFamily="34" charset="0"/>
            </a:endParaRPr>
          </a:p>
          <a:p>
            <a:pPr eaLnBrk="1" hangingPunct="1">
              <a:lnSpc>
                <a:spcPct val="90000"/>
              </a:lnSpc>
            </a:pPr>
            <a:r>
              <a:rPr lang="tr-TR" sz="2400" dirty="0" smtClean="0">
                <a:latin typeface="Arial Rounded MT Bold" pitchFamily="34" charset="0"/>
              </a:rPr>
              <a:t> Hayatta zaten kaçınamadığımız pek çok alanda rekabet duygusunu yaşarız. Ancak hayatın her alanında kazanmak için kendinizi zorlamanız, sizde gereksiz gerginliğe ve saldırganlaşmanıza neden olur.</a:t>
            </a:r>
          </a:p>
          <a:p>
            <a:pPr eaLnBrk="1" hangingPunct="1">
              <a:lnSpc>
                <a:spcPct val="90000"/>
              </a:lnSpc>
            </a:pPr>
            <a:endParaRPr lang="tr-TR" dirty="0" smtClean="0">
              <a:solidFill>
                <a:srgbClr val="660066"/>
              </a:solidFill>
              <a:latin typeface="Arial Rounded MT Bold" pitchFamily="34" charset="0"/>
            </a:endParaRPr>
          </a:p>
          <a:p>
            <a:pPr eaLnBrk="1" hangingPunct="1">
              <a:lnSpc>
                <a:spcPct val="90000"/>
              </a:lnSpc>
            </a:pPr>
            <a:endParaRPr lang="tr-TR" dirty="0" smtClean="0">
              <a:solidFill>
                <a:srgbClr val="660066"/>
              </a:solidFill>
              <a:latin typeface="Arial Rounded MT Bold" pitchFamily="34" charset="0"/>
            </a:endParaRPr>
          </a:p>
          <a:p>
            <a:pPr eaLnBrk="1" hangingPunct="1">
              <a:lnSpc>
                <a:spcPct val="90000"/>
              </a:lnSpc>
              <a:buNone/>
            </a:pPr>
            <a:r>
              <a:rPr lang="tr-TR" b="1" dirty="0" smtClean="0">
                <a:solidFill>
                  <a:srgbClr val="660066"/>
                </a:solidFill>
                <a:latin typeface="Arial Rounded MT Bold" pitchFamily="34" charset="0"/>
              </a:rPr>
              <a:t>   </a:t>
            </a:r>
            <a:r>
              <a:rPr lang="tr-TR" sz="3000" b="1" dirty="0" smtClean="0">
                <a:solidFill>
                  <a:srgbClr val="660066"/>
                </a:solidFill>
                <a:latin typeface="Arial Rounded MT Bold" pitchFamily="34" charset="0"/>
              </a:rPr>
              <a:t>Ağlamaktan </a:t>
            </a:r>
            <a:r>
              <a:rPr lang="tr-TR" sz="3000" b="1" dirty="0" smtClean="0">
                <a:solidFill>
                  <a:srgbClr val="660066"/>
                </a:solidFill>
                <a:latin typeface="Arial Rounded MT Bold" pitchFamily="34" charset="0"/>
              </a:rPr>
              <a:t>Çekinmeme:</a:t>
            </a:r>
            <a:r>
              <a:rPr lang="tr-TR" sz="3000" dirty="0" smtClean="0">
                <a:solidFill>
                  <a:srgbClr val="660066"/>
                </a:solidFill>
                <a:latin typeface="Arial Rounded MT Bold" pitchFamily="34" charset="0"/>
              </a:rPr>
              <a:t> </a:t>
            </a:r>
          </a:p>
          <a:p>
            <a:pPr eaLnBrk="1" hangingPunct="1">
              <a:lnSpc>
                <a:spcPct val="90000"/>
              </a:lnSpc>
              <a:buNone/>
            </a:pPr>
            <a:endParaRPr lang="tr-TR" sz="2400" dirty="0" smtClean="0">
              <a:latin typeface="Arial Rounded MT Bold" pitchFamily="34" charset="0"/>
            </a:endParaRPr>
          </a:p>
          <a:p>
            <a:pPr eaLnBrk="1" hangingPunct="1">
              <a:lnSpc>
                <a:spcPct val="90000"/>
              </a:lnSpc>
            </a:pPr>
            <a:r>
              <a:rPr lang="tr-TR" sz="2400" dirty="0" smtClean="0">
                <a:latin typeface="Arial Rounded MT Bold" pitchFamily="34" charset="0"/>
              </a:rPr>
              <a:t>Ağlamak istediğimizde ağlamak sağlıklıdır. Eğer içinizden geliyorsa ağlayın, içinizde tutmayın</a:t>
            </a:r>
            <a:r>
              <a:rPr lang="tr-TR" sz="2400" dirty="0" smtClean="0"/>
              <a:t>.</a:t>
            </a:r>
          </a:p>
        </p:txBody>
      </p:sp>
      <p:sp>
        <p:nvSpPr>
          <p:cNvPr id="19458" name="5 Slayt Numarası Yer Tutucusu"/>
          <p:cNvSpPr>
            <a:spLocks noGrp="1"/>
          </p:cNvSpPr>
          <p:nvPr>
            <p:ph type="sldNum" sz="quarter" idx="12"/>
          </p:nvPr>
        </p:nvSpPr>
        <p:spPr>
          <a:noFill/>
        </p:spPr>
        <p:txBody>
          <a:bodyPr/>
          <a:lstStyle/>
          <a:p>
            <a:fld id="{CFD82BC6-8C82-4BDA-B820-855F17AF1498}" type="slidenum">
              <a:rPr lang="tr-TR"/>
              <a:pPr/>
              <a:t>29</a:t>
            </a:fld>
            <a:endParaRPr lang="tr-TR"/>
          </a:p>
        </p:txBody>
      </p:sp>
      <p:pic>
        <p:nvPicPr>
          <p:cNvPr id="26629" name="Picture 5" descr="CVBNM"/>
          <p:cNvPicPr>
            <a:picLocks noChangeAspect="1" noChangeArrowheads="1"/>
          </p:cNvPicPr>
          <p:nvPr/>
        </p:nvPicPr>
        <p:blipFill>
          <a:blip r:embed="rId2" cstate="print"/>
          <a:srcRect/>
          <a:stretch>
            <a:fillRect/>
          </a:stretch>
        </p:blipFill>
        <p:spPr bwMode="auto">
          <a:xfrm>
            <a:off x="468313" y="836613"/>
            <a:ext cx="3455987" cy="55451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9"/>
                                        </p:tgtEl>
                                        <p:attrNameLst>
                                          <p:attrName>style.visibility</p:attrName>
                                        </p:attrNameLst>
                                      </p:cBhvr>
                                      <p:to>
                                        <p:strVal val="visible"/>
                                      </p:to>
                                    </p:set>
                                    <p:anim calcmode="lin" valueType="num">
                                      <p:cBhvr additive="base">
                                        <p:cTn id="7" dur="500" fill="hold"/>
                                        <p:tgtEl>
                                          <p:spTgt spid="26629"/>
                                        </p:tgtEl>
                                        <p:attrNameLst>
                                          <p:attrName>ppt_x</p:attrName>
                                        </p:attrNameLst>
                                      </p:cBhvr>
                                      <p:tavLst>
                                        <p:tav tm="0">
                                          <p:val>
                                            <p:strVal val="#ppt_x"/>
                                          </p:val>
                                        </p:tav>
                                        <p:tav tm="100000">
                                          <p:val>
                                            <p:strVal val="#ppt_x"/>
                                          </p:val>
                                        </p:tav>
                                      </p:tavLst>
                                    </p:anim>
                                    <p:anim calcmode="lin" valueType="num">
                                      <p:cBhvr additive="base">
                                        <p:cTn id="8" dur="500" fill="hold"/>
                                        <p:tgtEl>
                                          <p:spTgt spid="2662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26627">
                                            <p:txEl>
                                              <p:pRg st="0" end="0"/>
                                            </p:txEl>
                                          </p:spTgt>
                                        </p:tgtEl>
                                        <p:attrNameLst>
                                          <p:attrName>style.visibility</p:attrName>
                                        </p:attrNameLst>
                                      </p:cBhvr>
                                      <p:to>
                                        <p:strVal val="visible"/>
                                      </p:to>
                                    </p:set>
                                    <p:anim calcmode="lin" valueType="num">
                                      <p:cBhvr>
                                        <p:cTn id="13" dur="500" fill="hold"/>
                                        <p:tgtEl>
                                          <p:spTgt spid="2662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6627">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2662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nodeType="clickEffect">
                                  <p:stCondLst>
                                    <p:cond delay="0"/>
                                  </p:stCondLst>
                                  <p:childTnLst>
                                    <p:set>
                                      <p:cBhvr>
                                        <p:cTn id="19" dur="1" fill="hold">
                                          <p:stCondLst>
                                            <p:cond delay="0"/>
                                          </p:stCondLst>
                                        </p:cTn>
                                        <p:tgtEl>
                                          <p:spTgt spid="26627">
                                            <p:txEl>
                                              <p:pRg st="2" end="2"/>
                                            </p:txEl>
                                          </p:spTgt>
                                        </p:tgtEl>
                                        <p:attrNameLst>
                                          <p:attrName>style.visibility</p:attrName>
                                        </p:attrNameLst>
                                      </p:cBhvr>
                                      <p:to>
                                        <p:strVal val="visible"/>
                                      </p:to>
                                    </p:set>
                                    <p:anim calcmode="lin" valueType="num">
                                      <p:cBhvr>
                                        <p:cTn id="20" dur="500" fill="hold"/>
                                        <p:tgtEl>
                                          <p:spTgt spid="26627">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26627">
                                            <p:txEl>
                                              <p:pRg st="2" end="2"/>
                                            </p:txEl>
                                          </p:spTgt>
                                        </p:tgtEl>
                                        <p:attrNameLst>
                                          <p:attrName>ppt_h</p:attrName>
                                        </p:attrNameLst>
                                      </p:cBhvr>
                                      <p:tavLst>
                                        <p:tav tm="0">
                                          <p:val>
                                            <p:fltVal val="0"/>
                                          </p:val>
                                        </p:tav>
                                        <p:tav tm="100000">
                                          <p:val>
                                            <p:strVal val="#ppt_h"/>
                                          </p:val>
                                        </p:tav>
                                      </p:tavLst>
                                    </p:anim>
                                    <p:animEffect transition="in" filter="fade">
                                      <p:cBhvr>
                                        <p:cTn id="22" dur="500"/>
                                        <p:tgtEl>
                                          <p:spTgt spid="2662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nodeType="clickEffect">
                                  <p:stCondLst>
                                    <p:cond delay="0"/>
                                  </p:stCondLst>
                                  <p:childTnLst>
                                    <p:set>
                                      <p:cBhvr>
                                        <p:cTn id="26" dur="1" fill="hold">
                                          <p:stCondLst>
                                            <p:cond delay="0"/>
                                          </p:stCondLst>
                                        </p:cTn>
                                        <p:tgtEl>
                                          <p:spTgt spid="26627">
                                            <p:txEl>
                                              <p:pRg st="5" end="5"/>
                                            </p:txEl>
                                          </p:spTgt>
                                        </p:tgtEl>
                                        <p:attrNameLst>
                                          <p:attrName>style.visibility</p:attrName>
                                        </p:attrNameLst>
                                      </p:cBhvr>
                                      <p:to>
                                        <p:strVal val="visible"/>
                                      </p:to>
                                    </p:set>
                                    <p:anim calcmode="lin" valueType="num">
                                      <p:cBhvr>
                                        <p:cTn id="27" dur="500" fill="hold"/>
                                        <p:tgtEl>
                                          <p:spTgt spid="26627">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26627">
                                            <p:txEl>
                                              <p:pRg st="5" end="5"/>
                                            </p:txEl>
                                          </p:spTgt>
                                        </p:tgtEl>
                                        <p:attrNameLst>
                                          <p:attrName>ppt_h</p:attrName>
                                        </p:attrNameLst>
                                      </p:cBhvr>
                                      <p:tavLst>
                                        <p:tav tm="0">
                                          <p:val>
                                            <p:fltVal val="0"/>
                                          </p:val>
                                        </p:tav>
                                        <p:tav tm="100000">
                                          <p:val>
                                            <p:strVal val="#ppt_h"/>
                                          </p:val>
                                        </p:tav>
                                      </p:tavLst>
                                    </p:anim>
                                    <p:animEffect transition="in" filter="fade">
                                      <p:cBhvr>
                                        <p:cTn id="29" dur="500"/>
                                        <p:tgtEl>
                                          <p:spTgt spid="26627">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nodeType="clickEffect">
                                  <p:stCondLst>
                                    <p:cond delay="0"/>
                                  </p:stCondLst>
                                  <p:childTnLst>
                                    <p:set>
                                      <p:cBhvr>
                                        <p:cTn id="33" dur="1" fill="hold">
                                          <p:stCondLst>
                                            <p:cond delay="0"/>
                                          </p:stCondLst>
                                        </p:cTn>
                                        <p:tgtEl>
                                          <p:spTgt spid="26627">
                                            <p:txEl>
                                              <p:pRg st="7" end="7"/>
                                            </p:txEl>
                                          </p:spTgt>
                                        </p:tgtEl>
                                        <p:attrNameLst>
                                          <p:attrName>style.visibility</p:attrName>
                                        </p:attrNameLst>
                                      </p:cBhvr>
                                      <p:to>
                                        <p:strVal val="visible"/>
                                      </p:to>
                                    </p:set>
                                    <p:anim calcmode="lin" valueType="num">
                                      <p:cBhvr>
                                        <p:cTn id="34" dur="500" fill="hold"/>
                                        <p:tgtEl>
                                          <p:spTgt spid="26627">
                                            <p:txEl>
                                              <p:pRg st="7" end="7"/>
                                            </p:txEl>
                                          </p:spTgt>
                                        </p:tgtEl>
                                        <p:attrNameLst>
                                          <p:attrName>ppt_w</p:attrName>
                                        </p:attrNameLst>
                                      </p:cBhvr>
                                      <p:tavLst>
                                        <p:tav tm="0">
                                          <p:val>
                                            <p:fltVal val="0"/>
                                          </p:val>
                                        </p:tav>
                                        <p:tav tm="100000">
                                          <p:val>
                                            <p:strVal val="#ppt_w"/>
                                          </p:val>
                                        </p:tav>
                                      </p:tavLst>
                                    </p:anim>
                                    <p:anim calcmode="lin" valueType="num">
                                      <p:cBhvr>
                                        <p:cTn id="35" dur="500" fill="hold"/>
                                        <p:tgtEl>
                                          <p:spTgt spid="26627">
                                            <p:txEl>
                                              <p:pRg st="7" end="7"/>
                                            </p:txEl>
                                          </p:spTgt>
                                        </p:tgtEl>
                                        <p:attrNameLst>
                                          <p:attrName>ppt_h</p:attrName>
                                        </p:attrNameLst>
                                      </p:cBhvr>
                                      <p:tavLst>
                                        <p:tav tm="0">
                                          <p:val>
                                            <p:fltVal val="0"/>
                                          </p:val>
                                        </p:tav>
                                        <p:tav tm="100000">
                                          <p:val>
                                            <p:strVal val="#ppt_h"/>
                                          </p:val>
                                        </p:tav>
                                      </p:tavLst>
                                    </p:anim>
                                    <p:animEffect transition="in" filter="fade">
                                      <p:cBhvr>
                                        <p:cTn id="36" dur="500"/>
                                        <p:tgtEl>
                                          <p:spTgt spid="2662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5400" b="1" dirty="0" smtClean="0">
                <a:solidFill>
                  <a:srgbClr val="660066"/>
                </a:solidFill>
                <a:latin typeface="Arial Rounded MT Bold" pitchFamily="34" charset="0"/>
              </a:rPr>
              <a:t>STRES NEDİR?</a:t>
            </a:r>
            <a:endParaRPr lang="tr-TR" sz="5400" b="1" dirty="0">
              <a:solidFill>
                <a:srgbClr val="660066"/>
              </a:solidFill>
              <a:latin typeface="Arial Rounded MT Bold" pitchFamily="34" charset="0"/>
            </a:endParaRPr>
          </a:p>
        </p:txBody>
      </p:sp>
      <p:sp>
        <p:nvSpPr>
          <p:cNvPr id="3" name="2 İçerik Yer Tutucusu"/>
          <p:cNvSpPr>
            <a:spLocks noGrp="1"/>
          </p:cNvSpPr>
          <p:nvPr>
            <p:ph idx="1"/>
          </p:nvPr>
        </p:nvSpPr>
        <p:spPr>
          <a:xfrm>
            <a:off x="457200" y="1646237"/>
            <a:ext cx="6851104" cy="4526280"/>
          </a:xfrm>
        </p:spPr>
        <p:txBody>
          <a:bodyPr>
            <a:normAutofit/>
          </a:bodyPr>
          <a:lstStyle/>
          <a:p>
            <a:r>
              <a:rPr lang="tr-TR" dirty="0" smtClean="0">
                <a:latin typeface="Arial Rounded MT Bold" pitchFamily="34" charset="0"/>
              </a:rPr>
              <a:t>Organizmanın fiziksel ve ruhsal sınırlarının tehdit edilmesi ve zorlanması ile ortaya çıkan psikolojik bir durumdur.</a:t>
            </a:r>
          </a:p>
          <a:p>
            <a:pPr>
              <a:buNone/>
            </a:pPr>
            <a:endParaRPr lang="tr-TR" dirty="0" smtClean="0">
              <a:latin typeface="Arial Rounded MT Bold" pitchFamily="34" charset="0"/>
            </a:endParaRPr>
          </a:p>
          <a:p>
            <a:r>
              <a:rPr lang="tr-TR" dirty="0" smtClean="0">
                <a:latin typeface="Arial Rounded MT Bold" pitchFamily="34" charset="0"/>
              </a:rPr>
              <a:t>Bizi zorlayan, kısıtlayan,engelleyen olaylar ve durumlar karşısında verdiğimiz </a:t>
            </a:r>
          </a:p>
          <a:p>
            <a:pPr>
              <a:buNone/>
            </a:pPr>
            <a:r>
              <a:rPr lang="tr-TR" dirty="0" smtClean="0">
                <a:latin typeface="Arial Rounded MT Bold" pitchFamily="34" charset="0"/>
              </a:rPr>
              <a:t>  </a:t>
            </a:r>
            <a:r>
              <a:rPr lang="tr-TR" dirty="0" smtClean="0">
                <a:latin typeface="Arial Rounded MT Bold" pitchFamily="34" charset="0"/>
              </a:rPr>
              <a:t> tepkilerin </a:t>
            </a:r>
            <a:r>
              <a:rPr lang="tr-TR" dirty="0" smtClean="0">
                <a:latin typeface="Arial Rounded MT Bold" pitchFamily="34" charset="0"/>
              </a:rPr>
              <a:t>tümüdür.</a:t>
            </a:r>
            <a:endParaRPr lang="tr-TR" dirty="0">
              <a:latin typeface="Arial Rounded MT Bold" pitchFamily="34" charset="0"/>
            </a:endParaRPr>
          </a:p>
        </p:txBody>
      </p:sp>
      <p:pic>
        <p:nvPicPr>
          <p:cNvPr id="4" name="Picture 4" descr="C:\Documents and Settings\Administrator\Desktop\tükenmişlik sendromu\yedek\stres2.gif"/>
          <p:cNvPicPr>
            <a:picLocks noChangeAspect="1" noChangeArrowheads="1"/>
          </p:cNvPicPr>
          <p:nvPr/>
        </p:nvPicPr>
        <p:blipFill>
          <a:blip r:embed="rId2" cstate="print"/>
          <a:srcRect/>
          <a:stretch>
            <a:fillRect/>
          </a:stretch>
        </p:blipFill>
        <p:spPr bwMode="auto">
          <a:xfrm>
            <a:off x="6228184" y="1700808"/>
            <a:ext cx="2619375" cy="3209925"/>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79512" y="260648"/>
            <a:ext cx="8625136" cy="1143000"/>
          </a:xfrm>
        </p:spPr>
        <p:txBody>
          <a:bodyPr>
            <a:normAutofit fontScale="90000"/>
          </a:bodyPr>
          <a:lstStyle/>
          <a:p>
            <a:pPr eaLnBrk="1" hangingPunct="1"/>
            <a:r>
              <a:rPr lang="tr-TR" sz="4000" b="1" dirty="0" smtClean="0">
                <a:solidFill>
                  <a:srgbClr val="660066"/>
                </a:solidFill>
                <a:latin typeface="Arial Rounded MT Bold" pitchFamily="34" charset="0"/>
              </a:rPr>
              <a:t>YAYGIN BAŞA ÇIKMA STRATEJİLERİ</a:t>
            </a:r>
          </a:p>
        </p:txBody>
      </p:sp>
      <p:sp>
        <p:nvSpPr>
          <p:cNvPr id="27651" name="Rectangle 3"/>
          <p:cNvSpPr>
            <a:spLocks noGrp="1" noChangeArrowheads="1"/>
          </p:cNvSpPr>
          <p:nvPr>
            <p:ph idx="1"/>
          </p:nvPr>
        </p:nvSpPr>
        <p:spPr>
          <a:xfrm>
            <a:off x="323528" y="1916832"/>
            <a:ext cx="8229600" cy="2620963"/>
          </a:xfrm>
        </p:spPr>
        <p:txBody>
          <a:bodyPr>
            <a:normAutofit lnSpcReduction="10000"/>
          </a:bodyPr>
          <a:lstStyle/>
          <a:p>
            <a:pPr eaLnBrk="1" hangingPunct="1">
              <a:buNone/>
            </a:pPr>
            <a:r>
              <a:rPr lang="tr-TR" sz="2800" b="1" dirty="0" smtClean="0">
                <a:solidFill>
                  <a:srgbClr val="660066"/>
                </a:solidFill>
                <a:latin typeface="Arial Rounded MT Bold" pitchFamily="34" charset="0"/>
              </a:rPr>
              <a:t>Fiziksel Egzersiz:</a:t>
            </a:r>
          </a:p>
          <a:p>
            <a:pPr eaLnBrk="1" hangingPunct="1">
              <a:buNone/>
            </a:pPr>
            <a:endParaRPr lang="tr-TR" sz="2800" b="1" dirty="0" smtClean="0"/>
          </a:p>
          <a:p>
            <a:pPr eaLnBrk="1" hangingPunct="1">
              <a:buNone/>
            </a:pPr>
            <a:endParaRPr lang="tr-TR" sz="2800" b="1" dirty="0" smtClean="0"/>
          </a:p>
          <a:p>
            <a:pPr eaLnBrk="1" hangingPunct="1"/>
            <a:r>
              <a:rPr lang="tr-TR" sz="2800" dirty="0" smtClean="0">
                <a:latin typeface="Arial Rounded MT Bold" pitchFamily="34" charset="0"/>
              </a:rPr>
              <a:t>Düzenli yapılan egzersiz kas gerginliğini azaltmakta yararlıdır ve kişinin kendisini iyi hissetmesini sağlar.</a:t>
            </a:r>
          </a:p>
          <a:p>
            <a:pPr eaLnBrk="1" hangingPunct="1"/>
            <a:endParaRPr lang="tr-TR" sz="2800" dirty="0" smtClean="0"/>
          </a:p>
        </p:txBody>
      </p:sp>
      <p:sp>
        <p:nvSpPr>
          <p:cNvPr id="20482" name="5 Slayt Numarası Yer Tutucusu"/>
          <p:cNvSpPr>
            <a:spLocks noGrp="1"/>
          </p:cNvSpPr>
          <p:nvPr>
            <p:ph type="sldNum" sz="quarter" idx="12"/>
          </p:nvPr>
        </p:nvSpPr>
        <p:spPr>
          <a:noFill/>
        </p:spPr>
        <p:txBody>
          <a:bodyPr/>
          <a:lstStyle/>
          <a:p>
            <a:fld id="{D98FC79D-F6D1-4290-B90F-8E0E4DEF6199}" type="slidenum">
              <a:rPr lang="tr-TR"/>
              <a:pPr/>
              <a:t>30</a:t>
            </a:fld>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7650"/>
                                        </p:tgtEl>
                                        <p:attrNameLst>
                                          <p:attrName>style.visibility</p:attrName>
                                        </p:attrNameLst>
                                      </p:cBhvr>
                                      <p:to>
                                        <p:strVal val="visible"/>
                                      </p:to>
                                    </p:set>
                                    <p:anim calcmode="discrete" valueType="clr">
                                      <p:cBhvr override="childStyle">
                                        <p:cTn id="7" dur="80"/>
                                        <p:tgtEl>
                                          <p:spTgt spid="2765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7650"/>
                                        </p:tgtEl>
                                        <p:attrNameLst>
                                          <p:attrName>fillcolor</p:attrName>
                                        </p:attrNameLst>
                                      </p:cBhvr>
                                      <p:tavLst>
                                        <p:tav tm="0">
                                          <p:val>
                                            <p:clrVal>
                                              <a:schemeClr val="accent2"/>
                                            </p:clrVal>
                                          </p:val>
                                        </p:tav>
                                        <p:tav tm="50000">
                                          <p:val>
                                            <p:clrVal>
                                              <a:schemeClr val="hlink"/>
                                            </p:clrVal>
                                          </p:val>
                                        </p:tav>
                                      </p:tavLst>
                                    </p:anim>
                                    <p:set>
                                      <p:cBhvr>
                                        <p:cTn id="9" dur="80"/>
                                        <p:tgtEl>
                                          <p:spTgt spid="27650"/>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27651">
                                            <p:txEl>
                                              <p:pRg st="0" end="0"/>
                                            </p:txEl>
                                          </p:spTgt>
                                        </p:tgtEl>
                                        <p:attrNameLst>
                                          <p:attrName>style.visibility</p:attrName>
                                        </p:attrNameLst>
                                      </p:cBhvr>
                                      <p:to>
                                        <p:strVal val="visible"/>
                                      </p:to>
                                    </p:set>
                                    <p:animScale>
                                      <p:cBhvr>
                                        <p:cTn id="14" dur="1000" decel="50000" fill="hold">
                                          <p:stCondLst>
                                            <p:cond delay="0"/>
                                          </p:stCondLst>
                                        </p:cTn>
                                        <p:tgtEl>
                                          <p:spTgt spid="27651">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27651">
                                            <p:txEl>
                                              <p:pRg st="0" end="0"/>
                                            </p:txEl>
                                          </p:spTgt>
                                        </p:tgtEl>
                                        <p:attrNameLst>
                                          <p:attrName>ppt_x</p:attrName>
                                          <p:attrName>ppt_y</p:attrName>
                                        </p:attrNameLst>
                                      </p:cBhvr>
                                    </p:animMotion>
                                    <p:animEffect transition="in" filter="fade">
                                      <p:cBhvr>
                                        <p:cTn id="16" dur="1000"/>
                                        <p:tgtEl>
                                          <p:spTgt spid="2765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27651">
                                            <p:txEl>
                                              <p:pRg st="3" end="3"/>
                                            </p:txEl>
                                          </p:spTgt>
                                        </p:tgtEl>
                                        <p:attrNameLst>
                                          <p:attrName>style.visibility</p:attrName>
                                        </p:attrNameLst>
                                      </p:cBhvr>
                                      <p:to>
                                        <p:strVal val="visible"/>
                                      </p:to>
                                    </p:set>
                                    <p:animScale>
                                      <p:cBhvr>
                                        <p:cTn id="21" dur="1000" decel="50000" fill="hold">
                                          <p:stCondLst>
                                            <p:cond delay="0"/>
                                          </p:stCondLst>
                                        </p:cTn>
                                        <p:tgtEl>
                                          <p:spTgt spid="27651">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27651">
                                            <p:txEl>
                                              <p:pRg st="3" end="3"/>
                                            </p:txEl>
                                          </p:spTgt>
                                        </p:tgtEl>
                                        <p:attrNameLst>
                                          <p:attrName>ppt_x</p:attrName>
                                          <p:attrName>ppt_y</p:attrName>
                                        </p:attrNameLst>
                                      </p:cBhvr>
                                    </p:animMotion>
                                    <p:animEffect transition="in" filter="fade">
                                      <p:cBhvr>
                                        <p:cTn id="23" dur="1000"/>
                                        <p:tgtEl>
                                          <p:spTgt spid="276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0" y="332656"/>
            <a:ext cx="8748464" cy="1143000"/>
          </a:xfrm>
        </p:spPr>
        <p:txBody>
          <a:bodyPr>
            <a:normAutofit fontScale="90000"/>
          </a:bodyPr>
          <a:lstStyle/>
          <a:p>
            <a:pPr eaLnBrk="1" hangingPunct="1"/>
            <a:r>
              <a:rPr lang="tr-TR" sz="4000" b="1" dirty="0" smtClean="0">
                <a:solidFill>
                  <a:srgbClr val="660066"/>
                </a:solidFill>
                <a:latin typeface="Arial Rounded MT Bold" pitchFamily="34" charset="0"/>
              </a:rPr>
              <a:t>YAYGIN BAŞA ÇIKMA STRATEJİLERİ</a:t>
            </a:r>
          </a:p>
        </p:txBody>
      </p:sp>
      <p:sp>
        <p:nvSpPr>
          <p:cNvPr id="30723" name="Rectangle 3"/>
          <p:cNvSpPr>
            <a:spLocks noGrp="1" noChangeArrowheads="1"/>
          </p:cNvSpPr>
          <p:nvPr>
            <p:ph idx="1"/>
          </p:nvPr>
        </p:nvSpPr>
        <p:spPr>
          <a:xfrm>
            <a:off x="468313" y="2132857"/>
            <a:ext cx="8229600" cy="2375644"/>
          </a:xfrm>
        </p:spPr>
        <p:txBody>
          <a:bodyPr>
            <a:normAutofit/>
          </a:bodyPr>
          <a:lstStyle/>
          <a:p>
            <a:pPr eaLnBrk="1" hangingPunct="1">
              <a:buNone/>
            </a:pPr>
            <a:r>
              <a:rPr lang="tr-TR" sz="3000" b="1" dirty="0" smtClean="0">
                <a:solidFill>
                  <a:srgbClr val="660066"/>
                </a:solidFill>
                <a:latin typeface="Arial Rounded MT Bold" pitchFamily="34" charset="0"/>
              </a:rPr>
              <a:t>Hobiler: </a:t>
            </a:r>
          </a:p>
          <a:p>
            <a:pPr eaLnBrk="1" hangingPunct="1">
              <a:buNone/>
            </a:pPr>
            <a:endParaRPr lang="tr-TR" sz="2800" dirty="0" smtClean="0">
              <a:latin typeface="Arial Rounded MT Bold" pitchFamily="34" charset="0"/>
            </a:endParaRPr>
          </a:p>
          <a:p>
            <a:pPr eaLnBrk="1" hangingPunct="1">
              <a:buNone/>
            </a:pPr>
            <a:r>
              <a:rPr lang="tr-TR" sz="2800" dirty="0" smtClean="0">
                <a:latin typeface="Arial Rounded MT Bold" pitchFamily="34" charset="0"/>
              </a:rPr>
              <a:t>   İlgimizi ve enerjimizi yoğunlaştıracağımız bir alan bulmak, stresin etkilerini oldukça azaltacaktır.</a:t>
            </a:r>
          </a:p>
        </p:txBody>
      </p:sp>
      <p:sp>
        <p:nvSpPr>
          <p:cNvPr id="23554" name="5 Slayt Numarası Yer Tutucusu"/>
          <p:cNvSpPr>
            <a:spLocks noGrp="1"/>
          </p:cNvSpPr>
          <p:nvPr>
            <p:ph type="sldNum" sz="quarter" idx="12"/>
          </p:nvPr>
        </p:nvSpPr>
        <p:spPr>
          <a:noFill/>
        </p:spPr>
        <p:txBody>
          <a:bodyPr/>
          <a:lstStyle/>
          <a:p>
            <a:fld id="{39DB53FC-589D-4C4C-84B9-F7184FB0376F}" type="slidenum">
              <a:rPr lang="tr-TR"/>
              <a:pPr/>
              <a:t>31</a:t>
            </a:fld>
            <a:endParaRPr lang="tr-TR"/>
          </a:p>
        </p:txBody>
      </p:sp>
      <p:pic>
        <p:nvPicPr>
          <p:cNvPr id="30724" name="Picture 4" descr="sanalmsn_com_muzisyen_12"/>
          <p:cNvPicPr>
            <a:picLocks noChangeAspect="1" noChangeArrowheads="1" noCrop="1"/>
          </p:cNvPicPr>
          <p:nvPr/>
        </p:nvPicPr>
        <p:blipFill>
          <a:blip r:embed="rId2" cstate="print"/>
          <a:srcRect/>
          <a:stretch>
            <a:fillRect/>
          </a:stretch>
        </p:blipFill>
        <p:spPr bwMode="auto">
          <a:xfrm>
            <a:off x="2268538" y="4797425"/>
            <a:ext cx="4968875" cy="13684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p:cTn id="7" dur="1000" fill="hold"/>
                                        <p:tgtEl>
                                          <p:spTgt spid="3072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072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2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0723">
                                            <p:txEl>
                                              <p:pRg st="2" end="2"/>
                                            </p:txEl>
                                          </p:spTgt>
                                        </p:tgtEl>
                                        <p:attrNameLst>
                                          <p:attrName>style.visibility</p:attrName>
                                        </p:attrNameLst>
                                      </p:cBhvr>
                                      <p:to>
                                        <p:strVal val="visible"/>
                                      </p:to>
                                    </p:set>
                                    <p:anim calcmode="lin" valueType="num">
                                      <p:cBhvr>
                                        <p:cTn id="14" dur="1000" fill="hold"/>
                                        <p:tgtEl>
                                          <p:spTgt spid="30723">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3072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0723">
                                            <p:txEl>
                                              <p:pRg st="2" end="2"/>
                                            </p:txEl>
                                          </p:spTgt>
                                        </p:tgtEl>
                                      </p:cBhvr>
                                    </p:animEffect>
                                  </p:childTnLst>
                                </p:cTn>
                              </p:par>
                              <p:par>
                                <p:cTn id="17" presetID="29" presetClass="entr" presetSubtype="0" fill="hold" nodeType="withEffect">
                                  <p:stCondLst>
                                    <p:cond delay="0"/>
                                  </p:stCondLst>
                                  <p:childTnLst>
                                    <p:set>
                                      <p:cBhvr>
                                        <p:cTn id="18" dur="1" fill="hold">
                                          <p:stCondLst>
                                            <p:cond delay="0"/>
                                          </p:stCondLst>
                                        </p:cTn>
                                        <p:tgtEl>
                                          <p:spTgt spid="30724"/>
                                        </p:tgtEl>
                                        <p:attrNameLst>
                                          <p:attrName>style.visibility</p:attrName>
                                        </p:attrNameLst>
                                      </p:cBhvr>
                                      <p:to>
                                        <p:strVal val="visible"/>
                                      </p:to>
                                    </p:set>
                                    <p:anim calcmode="lin" valueType="num">
                                      <p:cBhvr>
                                        <p:cTn id="19" dur="1000" fill="hold"/>
                                        <p:tgtEl>
                                          <p:spTgt spid="30724"/>
                                        </p:tgtEl>
                                        <p:attrNameLst>
                                          <p:attrName>ppt_x</p:attrName>
                                        </p:attrNameLst>
                                      </p:cBhvr>
                                      <p:tavLst>
                                        <p:tav tm="0">
                                          <p:val>
                                            <p:strVal val="#ppt_x-.2"/>
                                          </p:val>
                                        </p:tav>
                                        <p:tav tm="100000">
                                          <p:val>
                                            <p:strVal val="#ppt_x"/>
                                          </p:val>
                                        </p:tav>
                                      </p:tavLst>
                                    </p:anim>
                                    <p:anim calcmode="lin" valueType="num">
                                      <p:cBhvr>
                                        <p:cTn id="20" dur="1000" fill="hold"/>
                                        <p:tgtEl>
                                          <p:spTgt spid="30724"/>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07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0" y="332656"/>
            <a:ext cx="8748464" cy="1143000"/>
          </a:xfrm>
        </p:spPr>
        <p:txBody>
          <a:bodyPr>
            <a:normAutofit fontScale="90000"/>
          </a:bodyPr>
          <a:lstStyle/>
          <a:p>
            <a:pPr eaLnBrk="1" hangingPunct="1"/>
            <a:r>
              <a:rPr lang="tr-TR" sz="4000" b="1" dirty="0" smtClean="0">
                <a:solidFill>
                  <a:srgbClr val="660066"/>
                </a:solidFill>
                <a:latin typeface="Arial Rounded MT Bold" pitchFamily="34" charset="0"/>
              </a:rPr>
              <a:t>YAYGIN BAŞA ÇIKMA STRATEJİLERİ</a:t>
            </a:r>
          </a:p>
        </p:txBody>
      </p:sp>
      <p:sp>
        <p:nvSpPr>
          <p:cNvPr id="31747" name="Rectangle 3"/>
          <p:cNvSpPr>
            <a:spLocks noGrp="1" noChangeArrowheads="1"/>
          </p:cNvSpPr>
          <p:nvPr>
            <p:ph idx="1"/>
          </p:nvPr>
        </p:nvSpPr>
        <p:spPr>
          <a:xfrm>
            <a:off x="539552" y="1484784"/>
            <a:ext cx="8229600" cy="1873250"/>
          </a:xfrm>
        </p:spPr>
        <p:txBody>
          <a:bodyPr>
            <a:normAutofit fontScale="85000" lnSpcReduction="10000"/>
          </a:bodyPr>
          <a:lstStyle/>
          <a:p>
            <a:pPr eaLnBrk="1" hangingPunct="1"/>
            <a:r>
              <a:rPr lang="tr-TR" sz="3500" b="1" dirty="0" smtClean="0">
                <a:solidFill>
                  <a:srgbClr val="660066"/>
                </a:solidFill>
                <a:latin typeface="Arial Rounded MT Bold" pitchFamily="34" charset="0"/>
              </a:rPr>
              <a:t>Danışmanlık:</a:t>
            </a:r>
            <a:r>
              <a:rPr lang="tr-TR" sz="3500" dirty="0" smtClean="0">
                <a:solidFill>
                  <a:srgbClr val="660066"/>
                </a:solidFill>
                <a:latin typeface="Arial Rounded MT Bold" pitchFamily="34" charset="0"/>
              </a:rPr>
              <a:t> </a:t>
            </a:r>
          </a:p>
          <a:p>
            <a:pPr eaLnBrk="1" hangingPunct="1"/>
            <a:endParaRPr lang="tr-TR" sz="2800" dirty="0" smtClean="0"/>
          </a:p>
          <a:p>
            <a:pPr eaLnBrk="1" hangingPunct="1"/>
            <a:r>
              <a:rPr lang="tr-TR" sz="2800" dirty="0" smtClean="0"/>
              <a:t>Bir danışmanla konuşmak, strese sebep olan problemlerin belirlenmesine ve stres yaratan negatif uyaran örüntülerinin kırılmasına yardımcı olacaktır.</a:t>
            </a:r>
          </a:p>
        </p:txBody>
      </p:sp>
      <p:sp>
        <p:nvSpPr>
          <p:cNvPr id="24578" name="5 Slayt Numarası Yer Tutucusu"/>
          <p:cNvSpPr>
            <a:spLocks noGrp="1"/>
          </p:cNvSpPr>
          <p:nvPr>
            <p:ph type="sldNum" sz="quarter" idx="12"/>
          </p:nvPr>
        </p:nvSpPr>
        <p:spPr>
          <a:noFill/>
        </p:spPr>
        <p:txBody>
          <a:bodyPr/>
          <a:lstStyle/>
          <a:p>
            <a:fld id="{F2915FBD-406B-459A-9057-1280CCB51A2C}" type="slidenum">
              <a:rPr lang="tr-TR"/>
              <a:pPr/>
              <a:t>32</a:t>
            </a:fld>
            <a:endParaRPr lang="tr-TR"/>
          </a:p>
        </p:txBody>
      </p:sp>
      <p:pic>
        <p:nvPicPr>
          <p:cNvPr id="31748" name="Picture 4" descr="j0430368"/>
          <p:cNvPicPr>
            <a:picLocks noChangeAspect="1" noChangeArrowheads="1"/>
          </p:cNvPicPr>
          <p:nvPr/>
        </p:nvPicPr>
        <p:blipFill>
          <a:blip r:embed="rId2" cstate="print"/>
          <a:srcRect/>
          <a:stretch>
            <a:fillRect/>
          </a:stretch>
        </p:blipFill>
        <p:spPr bwMode="auto">
          <a:xfrm>
            <a:off x="2267744" y="3356992"/>
            <a:ext cx="4824412" cy="32845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Scale>
                                      <p:cBhvr>
                                        <p:cTn id="7" dur="1000" decel="50000" fill="hold">
                                          <p:stCondLst>
                                            <p:cond delay="0"/>
                                          </p:stCondLst>
                                        </p:cTn>
                                        <p:tgtEl>
                                          <p:spTgt spid="31747">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1747">
                                            <p:txEl>
                                              <p:pRg st="0" end="0"/>
                                            </p:txEl>
                                          </p:spTgt>
                                        </p:tgtEl>
                                        <p:attrNameLst>
                                          <p:attrName>ppt_x</p:attrName>
                                          <p:attrName>ppt_y</p:attrName>
                                        </p:attrNameLst>
                                      </p:cBhvr>
                                    </p:animMotion>
                                    <p:animEffect transition="in" filter="fade">
                                      <p:cBhvr>
                                        <p:cTn id="9" dur="1000"/>
                                        <p:tgtEl>
                                          <p:spTgt spid="3174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31747">
                                            <p:txEl>
                                              <p:pRg st="2" end="2"/>
                                            </p:txEl>
                                          </p:spTgt>
                                        </p:tgtEl>
                                        <p:attrNameLst>
                                          <p:attrName>style.visibility</p:attrName>
                                        </p:attrNameLst>
                                      </p:cBhvr>
                                      <p:to>
                                        <p:strVal val="visible"/>
                                      </p:to>
                                    </p:set>
                                    <p:animScale>
                                      <p:cBhvr>
                                        <p:cTn id="14" dur="1000" decel="50000" fill="hold">
                                          <p:stCondLst>
                                            <p:cond delay="0"/>
                                          </p:stCondLst>
                                        </p:cTn>
                                        <p:tgtEl>
                                          <p:spTgt spid="31747">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1747">
                                            <p:txEl>
                                              <p:pRg st="2" end="2"/>
                                            </p:txEl>
                                          </p:spTgt>
                                        </p:tgtEl>
                                        <p:attrNameLst>
                                          <p:attrName>ppt_x</p:attrName>
                                          <p:attrName>ppt_y</p:attrName>
                                        </p:attrNameLst>
                                      </p:cBhvr>
                                    </p:animMotion>
                                    <p:animEffect transition="in" filter="fade">
                                      <p:cBhvr>
                                        <p:cTn id="16" dur="1000"/>
                                        <p:tgtEl>
                                          <p:spTgt spid="31747">
                                            <p:txEl>
                                              <p:pRg st="2" end="2"/>
                                            </p:txEl>
                                          </p:spTgt>
                                        </p:tgtEl>
                                      </p:cBhvr>
                                    </p:animEffect>
                                  </p:childTnLst>
                                </p:cTn>
                              </p:par>
                              <p:par>
                                <p:cTn id="17" presetID="52" presetClass="entr" presetSubtype="0" fill="hold" nodeType="withEffect">
                                  <p:stCondLst>
                                    <p:cond delay="0"/>
                                  </p:stCondLst>
                                  <p:childTnLst>
                                    <p:set>
                                      <p:cBhvr>
                                        <p:cTn id="18" dur="1" fill="hold">
                                          <p:stCondLst>
                                            <p:cond delay="0"/>
                                          </p:stCondLst>
                                        </p:cTn>
                                        <p:tgtEl>
                                          <p:spTgt spid="31748"/>
                                        </p:tgtEl>
                                        <p:attrNameLst>
                                          <p:attrName>style.visibility</p:attrName>
                                        </p:attrNameLst>
                                      </p:cBhvr>
                                      <p:to>
                                        <p:strVal val="visible"/>
                                      </p:to>
                                    </p:set>
                                    <p:animScale>
                                      <p:cBhvr>
                                        <p:cTn id="19" dur="1000" decel="50000" fill="hold">
                                          <p:stCondLst>
                                            <p:cond delay="0"/>
                                          </p:stCondLst>
                                        </p:cTn>
                                        <p:tgtEl>
                                          <p:spTgt spid="3174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31748"/>
                                        </p:tgtEl>
                                        <p:attrNameLst>
                                          <p:attrName>ppt_x</p:attrName>
                                          <p:attrName>ppt_y</p:attrName>
                                        </p:attrNameLst>
                                      </p:cBhvr>
                                    </p:animMotion>
                                    <p:animEffect transition="in" filter="fade">
                                      <p:cBhvr>
                                        <p:cTn id="21" dur="1000"/>
                                        <p:tgtEl>
                                          <p:spTgt spid="317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0" y="332656"/>
            <a:ext cx="8748464" cy="1143000"/>
          </a:xfrm>
        </p:spPr>
        <p:txBody>
          <a:bodyPr>
            <a:normAutofit fontScale="90000"/>
          </a:bodyPr>
          <a:lstStyle/>
          <a:p>
            <a:pPr eaLnBrk="1" hangingPunct="1"/>
            <a:r>
              <a:rPr lang="tr-TR" sz="4000" b="1" dirty="0" smtClean="0">
                <a:solidFill>
                  <a:srgbClr val="660066"/>
                </a:solidFill>
                <a:latin typeface="Arial Rounded MT Bold" pitchFamily="34" charset="0"/>
              </a:rPr>
              <a:t>YAYGIN BAŞA ÇIKMA STRATEJİLERİ</a:t>
            </a:r>
          </a:p>
        </p:txBody>
      </p:sp>
      <p:sp>
        <p:nvSpPr>
          <p:cNvPr id="32771" name="Rectangle 3"/>
          <p:cNvSpPr>
            <a:spLocks noGrp="1" noChangeArrowheads="1"/>
          </p:cNvSpPr>
          <p:nvPr>
            <p:ph idx="1"/>
          </p:nvPr>
        </p:nvSpPr>
        <p:spPr>
          <a:xfrm>
            <a:off x="395288" y="1628775"/>
            <a:ext cx="5689600" cy="4525963"/>
          </a:xfrm>
        </p:spPr>
        <p:txBody>
          <a:bodyPr>
            <a:normAutofit fontScale="92500" lnSpcReduction="20000"/>
          </a:bodyPr>
          <a:lstStyle/>
          <a:p>
            <a:pPr eaLnBrk="1" hangingPunct="1"/>
            <a:r>
              <a:rPr lang="tr-TR" b="1" dirty="0" smtClean="0">
                <a:solidFill>
                  <a:srgbClr val="660066"/>
                </a:solidFill>
                <a:latin typeface="Arial Rounded MT Bold" pitchFamily="34" charset="0"/>
              </a:rPr>
              <a:t>Müzik Dinlemek:  </a:t>
            </a:r>
          </a:p>
          <a:p>
            <a:pPr eaLnBrk="1" hangingPunct="1"/>
            <a:endParaRPr lang="tr-TR" dirty="0" smtClean="0"/>
          </a:p>
          <a:p>
            <a:pPr eaLnBrk="1" hangingPunct="1"/>
            <a:r>
              <a:rPr lang="tr-TR" dirty="0" smtClean="0">
                <a:latin typeface="Arial Rounded MT Bold" pitchFamily="34" charset="0"/>
              </a:rPr>
              <a:t>Stresten kurtulmak için müziği kullanmanın 5 yolu vardır:</a:t>
            </a:r>
          </a:p>
          <a:p>
            <a:pPr eaLnBrk="1" hangingPunct="1"/>
            <a:endParaRPr lang="tr-TR" dirty="0" smtClean="0">
              <a:latin typeface="Arial Rounded MT Bold" pitchFamily="34" charset="0"/>
            </a:endParaRPr>
          </a:p>
          <a:p>
            <a:pPr eaLnBrk="1" hangingPunct="1">
              <a:buFont typeface="Wingdings" pitchFamily="2" charset="2"/>
              <a:buChar char="Ø"/>
            </a:pPr>
            <a:r>
              <a:rPr lang="tr-TR" dirty="0" smtClean="0">
                <a:latin typeface="Arial Rounded MT Bold" pitchFamily="34" charset="0"/>
              </a:rPr>
              <a:t>Ruh halinizi değiştirmek için</a:t>
            </a:r>
          </a:p>
          <a:p>
            <a:pPr eaLnBrk="1" hangingPunct="1">
              <a:buFont typeface="Wingdings" pitchFamily="2" charset="2"/>
              <a:buChar char="Ø"/>
            </a:pPr>
            <a:r>
              <a:rPr lang="tr-TR" dirty="0" smtClean="0">
                <a:latin typeface="Arial Rounded MT Bold" pitchFamily="34" charset="0"/>
              </a:rPr>
              <a:t>Odaklanmak için</a:t>
            </a:r>
          </a:p>
          <a:p>
            <a:pPr eaLnBrk="1" hangingPunct="1">
              <a:buFont typeface="Wingdings" pitchFamily="2" charset="2"/>
              <a:buChar char="Ø"/>
            </a:pPr>
            <a:r>
              <a:rPr lang="tr-TR" dirty="0" smtClean="0">
                <a:latin typeface="Arial Rounded MT Bold" pitchFamily="34" charset="0"/>
              </a:rPr>
              <a:t>Enerji kazanmak için</a:t>
            </a:r>
          </a:p>
          <a:p>
            <a:pPr eaLnBrk="1" hangingPunct="1">
              <a:buFont typeface="Wingdings" pitchFamily="2" charset="2"/>
              <a:buChar char="Ø"/>
            </a:pPr>
            <a:r>
              <a:rPr lang="tr-TR" dirty="0" smtClean="0">
                <a:latin typeface="Arial Rounded MT Bold" pitchFamily="34" charset="0"/>
              </a:rPr>
              <a:t>Gevşeyip rahatlamak için</a:t>
            </a:r>
          </a:p>
          <a:p>
            <a:pPr eaLnBrk="1" hangingPunct="1">
              <a:buFont typeface="Wingdings" pitchFamily="2" charset="2"/>
              <a:buChar char="Ø"/>
            </a:pPr>
            <a:r>
              <a:rPr lang="tr-TR" dirty="0" smtClean="0">
                <a:latin typeface="Arial Rounded MT Bold" pitchFamily="34" charset="0"/>
              </a:rPr>
              <a:t>Uyumak için.	</a:t>
            </a:r>
            <a:r>
              <a:rPr lang="tr-TR" dirty="0" smtClean="0"/>
              <a:t>	</a:t>
            </a:r>
          </a:p>
        </p:txBody>
      </p:sp>
      <p:sp>
        <p:nvSpPr>
          <p:cNvPr id="25602" name="5 Slayt Numarası Yer Tutucusu"/>
          <p:cNvSpPr>
            <a:spLocks noGrp="1"/>
          </p:cNvSpPr>
          <p:nvPr>
            <p:ph type="sldNum" sz="quarter" idx="12"/>
          </p:nvPr>
        </p:nvSpPr>
        <p:spPr>
          <a:noFill/>
        </p:spPr>
        <p:txBody>
          <a:bodyPr/>
          <a:lstStyle/>
          <a:p>
            <a:fld id="{BA8009E6-D675-43E1-AD35-D552A6C81667}" type="slidenum">
              <a:rPr lang="tr-TR"/>
              <a:pPr/>
              <a:t>33</a:t>
            </a:fld>
            <a:endParaRPr lang="tr-TR"/>
          </a:p>
        </p:txBody>
      </p:sp>
      <p:pic>
        <p:nvPicPr>
          <p:cNvPr id="32772" name="Picture 4" descr="sanalmsn_com_muzisyen_4"/>
          <p:cNvPicPr>
            <a:picLocks noChangeAspect="1" noChangeArrowheads="1" noCrop="1"/>
          </p:cNvPicPr>
          <p:nvPr/>
        </p:nvPicPr>
        <p:blipFill>
          <a:blip r:embed="rId2" cstate="print"/>
          <a:srcRect/>
          <a:stretch>
            <a:fillRect/>
          </a:stretch>
        </p:blipFill>
        <p:spPr bwMode="auto">
          <a:xfrm>
            <a:off x="6588125" y="2924175"/>
            <a:ext cx="1584325" cy="15271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p:cTn id="7" dur="1000" fill="hold"/>
                                        <p:tgtEl>
                                          <p:spTgt spid="32771">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3277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277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2771">
                                            <p:txEl>
                                              <p:pRg st="2" end="2"/>
                                            </p:txEl>
                                          </p:spTgt>
                                        </p:tgtEl>
                                        <p:attrNameLst>
                                          <p:attrName>style.visibility</p:attrName>
                                        </p:attrNameLst>
                                      </p:cBhvr>
                                      <p:to>
                                        <p:strVal val="visible"/>
                                      </p:to>
                                    </p:set>
                                    <p:anim calcmode="lin" valueType="num">
                                      <p:cBhvr>
                                        <p:cTn id="14" dur="1000" fill="hold"/>
                                        <p:tgtEl>
                                          <p:spTgt spid="32771">
                                            <p:txEl>
                                              <p:pRg st="2" end="2"/>
                                            </p:txEl>
                                          </p:spTgt>
                                        </p:tgtEl>
                                        <p:attrNameLst>
                                          <p:attrName>ppt_w</p:attrName>
                                        </p:attrNameLst>
                                      </p:cBhvr>
                                      <p:tavLst>
                                        <p:tav tm="0">
                                          <p:val>
                                            <p:strVal val="#ppt_w+.3"/>
                                          </p:val>
                                        </p:tav>
                                        <p:tav tm="100000">
                                          <p:val>
                                            <p:strVal val="#ppt_w"/>
                                          </p:val>
                                        </p:tav>
                                      </p:tavLst>
                                    </p:anim>
                                    <p:anim calcmode="lin" valueType="num">
                                      <p:cBhvr>
                                        <p:cTn id="15" dur="1000" fill="hold"/>
                                        <p:tgtEl>
                                          <p:spTgt spid="32771">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2771">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32771">
                                            <p:txEl>
                                              <p:pRg st="4" end="4"/>
                                            </p:txEl>
                                          </p:spTgt>
                                        </p:tgtEl>
                                        <p:attrNameLst>
                                          <p:attrName>style.visibility</p:attrName>
                                        </p:attrNameLst>
                                      </p:cBhvr>
                                      <p:to>
                                        <p:strVal val="visible"/>
                                      </p:to>
                                    </p:set>
                                    <p:anim calcmode="lin" valueType="num">
                                      <p:cBhvr>
                                        <p:cTn id="21" dur="1000" fill="hold"/>
                                        <p:tgtEl>
                                          <p:spTgt spid="32771">
                                            <p:txEl>
                                              <p:pRg st="4" end="4"/>
                                            </p:txEl>
                                          </p:spTgt>
                                        </p:tgtEl>
                                        <p:attrNameLst>
                                          <p:attrName>ppt_w</p:attrName>
                                        </p:attrNameLst>
                                      </p:cBhvr>
                                      <p:tavLst>
                                        <p:tav tm="0">
                                          <p:val>
                                            <p:strVal val="#ppt_w+.3"/>
                                          </p:val>
                                        </p:tav>
                                        <p:tav tm="100000">
                                          <p:val>
                                            <p:strVal val="#ppt_w"/>
                                          </p:val>
                                        </p:tav>
                                      </p:tavLst>
                                    </p:anim>
                                    <p:anim calcmode="lin" valueType="num">
                                      <p:cBhvr>
                                        <p:cTn id="22" dur="1000" fill="hold"/>
                                        <p:tgtEl>
                                          <p:spTgt spid="32771">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32771">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32771">
                                            <p:txEl>
                                              <p:pRg st="5" end="5"/>
                                            </p:txEl>
                                          </p:spTgt>
                                        </p:tgtEl>
                                        <p:attrNameLst>
                                          <p:attrName>style.visibility</p:attrName>
                                        </p:attrNameLst>
                                      </p:cBhvr>
                                      <p:to>
                                        <p:strVal val="visible"/>
                                      </p:to>
                                    </p:set>
                                    <p:anim calcmode="lin" valueType="num">
                                      <p:cBhvr>
                                        <p:cTn id="28" dur="1000" fill="hold"/>
                                        <p:tgtEl>
                                          <p:spTgt spid="32771">
                                            <p:txEl>
                                              <p:pRg st="5" end="5"/>
                                            </p:txEl>
                                          </p:spTgt>
                                        </p:tgtEl>
                                        <p:attrNameLst>
                                          <p:attrName>ppt_w</p:attrName>
                                        </p:attrNameLst>
                                      </p:cBhvr>
                                      <p:tavLst>
                                        <p:tav tm="0">
                                          <p:val>
                                            <p:strVal val="#ppt_w+.3"/>
                                          </p:val>
                                        </p:tav>
                                        <p:tav tm="100000">
                                          <p:val>
                                            <p:strVal val="#ppt_w"/>
                                          </p:val>
                                        </p:tav>
                                      </p:tavLst>
                                    </p:anim>
                                    <p:anim calcmode="lin" valueType="num">
                                      <p:cBhvr>
                                        <p:cTn id="29" dur="1000" fill="hold"/>
                                        <p:tgtEl>
                                          <p:spTgt spid="32771">
                                            <p:txEl>
                                              <p:pRg st="5" end="5"/>
                                            </p:txEl>
                                          </p:spTgt>
                                        </p:tgtEl>
                                        <p:attrNameLst>
                                          <p:attrName>ppt_h</p:attrName>
                                        </p:attrNameLst>
                                      </p:cBhvr>
                                      <p:tavLst>
                                        <p:tav tm="0">
                                          <p:val>
                                            <p:strVal val="#ppt_h"/>
                                          </p:val>
                                        </p:tav>
                                        <p:tav tm="100000">
                                          <p:val>
                                            <p:strVal val="#ppt_h"/>
                                          </p:val>
                                        </p:tav>
                                      </p:tavLst>
                                    </p:anim>
                                    <p:animEffect transition="in" filter="fade">
                                      <p:cBhvr>
                                        <p:cTn id="30" dur="1000"/>
                                        <p:tgtEl>
                                          <p:spTgt spid="32771">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0" presetClass="entr" presetSubtype="0" decel="100000" fill="hold" grpId="0" nodeType="clickEffect">
                                  <p:stCondLst>
                                    <p:cond delay="0"/>
                                  </p:stCondLst>
                                  <p:childTnLst>
                                    <p:set>
                                      <p:cBhvr>
                                        <p:cTn id="34" dur="1" fill="hold">
                                          <p:stCondLst>
                                            <p:cond delay="0"/>
                                          </p:stCondLst>
                                        </p:cTn>
                                        <p:tgtEl>
                                          <p:spTgt spid="32771">
                                            <p:txEl>
                                              <p:pRg st="6" end="6"/>
                                            </p:txEl>
                                          </p:spTgt>
                                        </p:tgtEl>
                                        <p:attrNameLst>
                                          <p:attrName>style.visibility</p:attrName>
                                        </p:attrNameLst>
                                      </p:cBhvr>
                                      <p:to>
                                        <p:strVal val="visible"/>
                                      </p:to>
                                    </p:set>
                                    <p:anim calcmode="lin" valueType="num">
                                      <p:cBhvr>
                                        <p:cTn id="35" dur="1000" fill="hold"/>
                                        <p:tgtEl>
                                          <p:spTgt spid="32771">
                                            <p:txEl>
                                              <p:pRg st="6" end="6"/>
                                            </p:txEl>
                                          </p:spTgt>
                                        </p:tgtEl>
                                        <p:attrNameLst>
                                          <p:attrName>ppt_w</p:attrName>
                                        </p:attrNameLst>
                                      </p:cBhvr>
                                      <p:tavLst>
                                        <p:tav tm="0">
                                          <p:val>
                                            <p:strVal val="#ppt_w+.3"/>
                                          </p:val>
                                        </p:tav>
                                        <p:tav tm="100000">
                                          <p:val>
                                            <p:strVal val="#ppt_w"/>
                                          </p:val>
                                        </p:tav>
                                      </p:tavLst>
                                    </p:anim>
                                    <p:anim calcmode="lin" valueType="num">
                                      <p:cBhvr>
                                        <p:cTn id="36" dur="1000" fill="hold"/>
                                        <p:tgtEl>
                                          <p:spTgt spid="32771">
                                            <p:txEl>
                                              <p:pRg st="6" end="6"/>
                                            </p:txEl>
                                          </p:spTgt>
                                        </p:tgtEl>
                                        <p:attrNameLst>
                                          <p:attrName>ppt_h</p:attrName>
                                        </p:attrNameLst>
                                      </p:cBhvr>
                                      <p:tavLst>
                                        <p:tav tm="0">
                                          <p:val>
                                            <p:strVal val="#ppt_h"/>
                                          </p:val>
                                        </p:tav>
                                        <p:tav tm="100000">
                                          <p:val>
                                            <p:strVal val="#ppt_h"/>
                                          </p:val>
                                        </p:tav>
                                      </p:tavLst>
                                    </p:anim>
                                    <p:animEffect transition="in" filter="fade">
                                      <p:cBhvr>
                                        <p:cTn id="37" dur="1000"/>
                                        <p:tgtEl>
                                          <p:spTgt spid="3277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0" presetClass="entr" presetSubtype="0" decel="100000" fill="hold" grpId="0" nodeType="clickEffect">
                                  <p:stCondLst>
                                    <p:cond delay="0"/>
                                  </p:stCondLst>
                                  <p:childTnLst>
                                    <p:set>
                                      <p:cBhvr>
                                        <p:cTn id="41" dur="1" fill="hold">
                                          <p:stCondLst>
                                            <p:cond delay="0"/>
                                          </p:stCondLst>
                                        </p:cTn>
                                        <p:tgtEl>
                                          <p:spTgt spid="32771">
                                            <p:txEl>
                                              <p:pRg st="7" end="7"/>
                                            </p:txEl>
                                          </p:spTgt>
                                        </p:tgtEl>
                                        <p:attrNameLst>
                                          <p:attrName>style.visibility</p:attrName>
                                        </p:attrNameLst>
                                      </p:cBhvr>
                                      <p:to>
                                        <p:strVal val="visible"/>
                                      </p:to>
                                    </p:set>
                                    <p:anim calcmode="lin" valueType="num">
                                      <p:cBhvr>
                                        <p:cTn id="42" dur="1000" fill="hold"/>
                                        <p:tgtEl>
                                          <p:spTgt spid="32771">
                                            <p:txEl>
                                              <p:pRg st="7" end="7"/>
                                            </p:txEl>
                                          </p:spTgt>
                                        </p:tgtEl>
                                        <p:attrNameLst>
                                          <p:attrName>ppt_w</p:attrName>
                                        </p:attrNameLst>
                                      </p:cBhvr>
                                      <p:tavLst>
                                        <p:tav tm="0">
                                          <p:val>
                                            <p:strVal val="#ppt_w+.3"/>
                                          </p:val>
                                        </p:tav>
                                        <p:tav tm="100000">
                                          <p:val>
                                            <p:strVal val="#ppt_w"/>
                                          </p:val>
                                        </p:tav>
                                      </p:tavLst>
                                    </p:anim>
                                    <p:anim calcmode="lin" valueType="num">
                                      <p:cBhvr>
                                        <p:cTn id="43" dur="1000" fill="hold"/>
                                        <p:tgtEl>
                                          <p:spTgt spid="32771">
                                            <p:txEl>
                                              <p:pRg st="7" end="7"/>
                                            </p:txEl>
                                          </p:spTgt>
                                        </p:tgtEl>
                                        <p:attrNameLst>
                                          <p:attrName>ppt_h</p:attrName>
                                        </p:attrNameLst>
                                      </p:cBhvr>
                                      <p:tavLst>
                                        <p:tav tm="0">
                                          <p:val>
                                            <p:strVal val="#ppt_h"/>
                                          </p:val>
                                        </p:tav>
                                        <p:tav tm="100000">
                                          <p:val>
                                            <p:strVal val="#ppt_h"/>
                                          </p:val>
                                        </p:tav>
                                      </p:tavLst>
                                    </p:anim>
                                    <p:animEffect transition="in" filter="fade">
                                      <p:cBhvr>
                                        <p:cTn id="44" dur="1000"/>
                                        <p:tgtEl>
                                          <p:spTgt spid="32771">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0" presetClass="entr" presetSubtype="0" decel="100000" fill="hold" grpId="0" nodeType="clickEffect">
                                  <p:stCondLst>
                                    <p:cond delay="0"/>
                                  </p:stCondLst>
                                  <p:childTnLst>
                                    <p:set>
                                      <p:cBhvr>
                                        <p:cTn id="48" dur="1" fill="hold">
                                          <p:stCondLst>
                                            <p:cond delay="0"/>
                                          </p:stCondLst>
                                        </p:cTn>
                                        <p:tgtEl>
                                          <p:spTgt spid="32771">
                                            <p:txEl>
                                              <p:pRg st="8" end="8"/>
                                            </p:txEl>
                                          </p:spTgt>
                                        </p:tgtEl>
                                        <p:attrNameLst>
                                          <p:attrName>style.visibility</p:attrName>
                                        </p:attrNameLst>
                                      </p:cBhvr>
                                      <p:to>
                                        <p:strVal val="visible"/>
                                      </p:to>
                                    </p:set>
                                    <p:anim calcmode="lin" valueType="num">
                                      <p:cBhvr>
                                        <p:cTn id="49" dur="1000" fill="hold"/>
                                        <p:tgtEl>
                                          <p:spTgt spid="32771">
                                            <p:txEl>
                                              <p:pRg st="8" end="8"/>
                                            </p:txEl>
                                          </p:spTgt>
                                        </p:tgtEl>
                                        <p:attrNameLst>
                                          <p:attrName>ppt_w</p:attrName>
                                        </p:attrNameLst>
                                      </p:cBhvr>
                                      <p:tavLst>
                                        <p:tav tm="0">
                                          <p:val>
                                            <p:strVal val="#ppt_w+.3"/>
                                          </p:val>
                                        </p:tav>
                                        <p:tav tm="100000">
                                          <p:val>
                                            <p:strVal val="#ppt_w"/>
                                          </p:val>
                                        </p:tav>
                                      </p:tavLst>
                                    </p:anim>
                                    <p:anim calcmode="lin" valueType="num">
                                      <p:cBhvr>
                                        <p:cTn id="50" dur="1000" fill="hold"/>
                                        <p:tgtEl>
                                          <p:spTgt spid="32771">
                                            <p:txEl>
                                              <p:pRg st="8" end="8"/>
                                            </p:txEl>
                                          </p:spTgt>
                                        </p:tgtEl>
                                        <p:attrNameLst>
                                          <p:attrName>ppt_h</p:attrName>
                                        </p:attrNameLst>
                                      </p:cBhvr>
                                      <p:tavLst>
                                        <p:tav tm="0">
                                          <p:val>
                                            <p:strVal val="#ppt_h"/>
                                          </p:val>
                                        </p:tav>
                                        <p:tav tm="100000">
                                          <p:val>
                                            <p:strVal val="#ppt_h"/>
                                          </p:val>
                                        </p:tav>
                                      </p:tavLst>
                                    </p:anim>
                                    <p:animEffect transition="in" filter="fade">
                                      <p:cBhvr>
                                        <p:cTn id="51" dur="1000"/>
                                        <p:tgtEl>
                                          <p:spTgt spid="32771">
                                            <p:txEl>
                                              <p:pRg st="8" end="8"/>
                                            </p:txEl>
                                          </p:spTgt>
                                        </p:tgtEl>
                                      </p:cBhvr>
                                    </p:animEffect>
                                  </p:childTnLst>
                                </p:cTn>
                              </p:par>
                              <p:par>
                                <p:cTn id="52" presetID="50" presetClass="entr" presetSubtype="0" decel="100000" fill="hold" nodeType="withEffect">
                                  <p:stCondLst>
                                    <p:cond delay="0"/>
                                  </p:stCondLst>
                                  <p:childTnLst>
                                    <p:set>
                                      <p:cBhvr>
                                        <p:cTn id="53" dur="1" fill="hold">
                                          <p:stCondLst>
                                            <p:cond delay="0"/>
                                          </p:stCondLst>
                                        </p:cTn>
                                        <p:tgtEl>
                                          <p:spTgt spid="32772"/>
                                        </p:tgtEl>
                                        <p:attrNameLst>
                                          <p:attrName>style.visibility</p:attrName>
                                        </p:attrNameLst>
                                      </p:cBhvr>
                                      <p:to>
                                        <p:strVal val="visible"/>
                                      </p:to>
                                    </p:set>
                                    <p:anim calcmode="lin" valueType="num">
                                      <p:cBhvr>
                                        <p:cTn id="54" dur="1000" fill="hold"/>
                                        <p:tgtEl>
                                          <p:spTgt spid="32772"/>
                                        </p:tgtEl>
                                        <p:attrNameLst>
                                          <p:attrName>ppt_w</p:attrName>
                                        </p:attrNameLst>
                                      </p:cBhvr>
                                      <p:tavLst>
                                        <p:tav tm="0">
                                          <p:val>
                                            <p:strVal val="#ppt_w+.3"/>
                                          </p:val>
                                        </p:tav>
                                        <p:tav tm="100000">
                                          <p:val>
                                            <p:strVal val="#ppt_w"/>
                                          </p:val>
                                        </p:tav>
                                      </p:tavLst>
                                    </p:anim>
                                    <p:anim calcmode="lin" valueType="num">
                                      <p:cBhvr>
                                        <p:cTn id="55" dur="1000" fill="hold"/>
                                        <p:tgtEl>
                                          <p:spTgt spid="32772"/>
                                        </p:tgtEl>
                                        <p:attrNameLst>
                                          <p:attrName>ppt_h</p:attrName>
                                        </p:attrNameLst>
                                      </p:cBhvr>
                                      <p:tavLst>
                                        <p:tav tm="0">
                                          <p:val>
                                            <p:strVal val="#ppt_h"/>
                                          </p:val>
                                        </p:tav>
                                        <p:tav tm="100000">
                                          <p:val>
                                            <p:strVal val="#ppt_h"/>
                                          </p:val>
                                        </p:tav>
                                      </p:tavLst>
                                    </p:anim>
                                    <p:animEffect transition="in" filter="fade">
                                      <p:cBhvr>
                                        <p:cTn id="56" dur="1000"/>
                                        <p:tgtEl>
                                          <p:spTgt spid="327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0" y="332656"/>
            <a:ext cx="8748464" cy="1143000"/>
          </a:xfrm>
        </p:spPr>
        <p:txBody>
          <a:bodyPr>
            <a:normAutofit fontScale="90000"/>
          </a:bodyPr>
          <a:lstStyle/>
          <a:p>
            <a:pPr eaLnBrk="1" hangingPunct="1"/>
            <a:r>
              <a:rPr lang="tr-TR" sz="4000" b="1" dirty="0" smtClean="0">
                <a:solidFill>
                  <a:srgbClr val="660066"/>
                </a:solidFill>
                <a:latin typeface="Arial Rounded MT Bold" pitchFamily="34" charset="0"/>
              </a:rPr>
              <a:t>YAYGIN BAŞA ÇIKMA STRATEJİLERİ</a:t>
            </a:r>
          </a:p>
        </p:txBody>
      </p:sp>
      <p:sp>
        <p:nvSpPr>
          <p:cNvPr id="34819" name="Rectangle 3"/>
          <p:cNvSpPr>
            <a:spLocks noGrp="1" noChangeArrowheads="1"/>
          </p:cNvSpPr>
          <p:nvPr>
            <p:ph idx="1"/>
          </p:nvPr>
        </p:nvSpPr>
        <p:spPr/>
        <p:txBody>
          <a:bodyPr/>
          <a:lstStyle/>
          <a:p>
            <a:pPr marL="609600" indent="-609600" eaLnBrk="1" hangingPunct="1">
              <a:lnSpc>
                <a:spcPct val="80000"/>
              </a:lnSpc>
            </a:pPr>
            <a:r>
              <a:rPr lang="tr-TR" sz="3000" b="1" dirty="0" smtClean="0">
                <a:solidFill>
                  <a:srgbClr val="660066"/>
                </a:solidFill>
                <a:latin typeface="Arial Rounded MT Bold" pitchFamily="34" charset="0"/>
              </a:rPr>
              <a:t>Gevşeme Egzersizleri:</a:t>
            </a:r>
          </a:p>
          <a:p>
            <a:pPr marL="609600" indent="-609600" eaLnBrk="1" hangingPunct="1">
              <a:lnSpc>
                <a:spcPct val="80000"/>
              </a:lnSpc>
            </a:pPr>
            <a:endParaRPr lang="tr-TR" sz="2400" b="1" dirty="0" smtClean="0"/>
          </a:p>
          <a:p>
            <a:pPr marL="609600" indent="-609600" eaLnBrk="1" hangingPunct="1">
              <a:lnSpc>
                <a:spcPct val="80000"/>
              </a:lnSpc>
              <a:buNone/>
            </a:pPr>
            <a:r>
              <a:rPr lang="tr-TR" sz="2000" b="1" dirty="0" smtClean="0">
                <a:latin typeface="Arial Rounded MT Bold" pitchFamily="34" charset="0"/>
              </a:rPr>
              <a:t>Temel Nefes Egzersizleri: </a:t>
            </a:r>
          </a:p>
          <a:p>
            <a:pPr marL="609600" indent="-609600" eaLnBrk="1" hangingPunct="1">
              <a:lnSpc>
                <a:spcPct val="80000"/>
              </a:lnSpc>
              <a:buNone/>
            </a:pPr>
            <a:endParaRPr lang="tr-TR" sz="2000" b="1" dirty="0" smtClean="0">
              <a:latin typeface="Arial Rounded MT Bold" pitchFamily="34" charset="0"/>
            </a:endParaRPr>
          </a:p>
          <a:p>
            <a:pPr marL="609600" indent="-609600" eaLnBrk="1" hangingPunct="1">
              <a:lnSpc>
                <a:spcPct val="80000"/>
              </a:lnSpc>
              <a:buFont typeface="Wingdings" pitchFamily="2" charset="2"/>
              <a:buChar char="ü"/>
            </a:pPr>
            <a:r>
              <a:rPr lang="tr-TR" sz="2000" dirty="0" smtClean="0">
                <a:latin typeface="Arial Rounded MT Bold" pitchFamily="34" charset="0"/>
              </a:rPr>
              <a:t>Temel nefes egzersizine geçmeden önce iyi nefesin özellikleri üzerinde durulmalıdır. İyi nefes, ağır olarak burundan alınmalıdır, sessiz ve akciğerin bütününü doldurarak diyaframı aşağı itecek derinlikte olmalıdır. Bu nitelikte bir nefes almak için aşağıdaki adımlarda belirtilenleri yerine getirin;</a:t>
            </a:r>
          </a:p>
          <a:p>
            <a:pPr marL="609600" indent="-609600" eaLnBrk="1" hangingPunct="1">
              <a:lnSpc>
                <a:spcPct val="80000"/>
              </a:lnSpc>
              <a:buFont typeface="Wingdings" pitchFamily="2" charset="2"/>
              <a:buChar char="ü"/>
            </a:pPr>
            <a:endParaRPr lang="tr-TR" sz="2000" dirty="0" smtClean="0">
              <a:latin typeface="Arial Rounded MT Bold" pitchFamily="34" charset="0"/>
            </a:endParaRPr>
          </a:p>
          <a:p>
            <a:pPr marL="609600" indent="-609600" eaLnBrk="1" hangingPunct="1">
              <a:lnSpc>
                <a:spcPct val="80000"/>
              </a:lnSpc>
              <a:buFont typeface="Wingdings" pitchFamily="2" charset="2"/>
              <a:buChar char="§"/>
            </a:pPr>
            <a:r>
              <a:rPr lang="tr-TR" sz="2000" dirty="0" smtClean="0">
                <a:latin typeface="Arial Rounded MT Bold" pitchFamily="34" charset="0"/>
              </a:rPr>
              <a:t>Nefes alma egzersizine başlamadan önce sağ avucunuzu göbeğinizin hemen altına, sol elinizi göğsünüzün üstüne koyun ve gözlerinizi kapatın.</a:t>
            </a:r>
          </a:p>
          <a:p>
            <a:pPr marL="609600" indent="-609600" eaLnBrk="1" hangingPunct="1">
              <a:lnSpc>
                <a:spcPct val="80000"/>
              </a:lnSpc>
              <a:buFont typeface="Wingdings" pitchFamily="2" charset="2"/>
              <a:buChar char="§"/>
            </a:pPr>
            <a:r>
              <a:rPr lang="tr-TR" sz="2000" dirty="0" smtClean="0">
                <a:latin typeface="Arial Rounded MT Bold" pitchFamily="34" charset="0"/>
              </a:rPr>
              <a:t>Nefes almadan önce ciğerlerinizi tamamen boşaltın. (Nefesi verirken ciğerler zorlan</a:t>
            </a:r>
            <a:br>
              <a:rPr lang="tr-TR" sz="2000" dirty="0" smtClean="0">
                <a:latin typeface="Arial Rounded MT Bold" pitchFamily="34" charset="0"/>
              </a:rPr>
            </a:br>
            <a:r>
              <a:rPr lang="tr-TR" sz="2000" dirty="0" smtClean="0">
                <a:latin typeface="Arial Rounded MT Bold" pitchFamily="34" charset="0"/>
              </a:rPr>
              <a:t>mamalı ve nefesin kendiliğinden çıkmasına fırsat vermelidir.)</a:t>
            </a:r>
          </a:p>
        </p:txBody>
      </p:sp>
      <p:sp>
        <p:nvSpPr>
          <p:cNvPr id="26626" name="5 Slayt Numarası Yer Tutucusu"/>
          <p:cNvSpPr>
            <a:spLocks noGrp="1"/>
          </p:cNvSpPr>
          <p:nvPr>
            <p:ph type="sldNum" sz="quarter" idx="12"/>
          </p:nvPr>
        </p:nvSpPr>
        <p:spPr>
          <a:noFill/>
        </p:spPr>
        <p:txBody>
          <a:bodyPr/>
          <a:lstStyle/>
          <a:p>
            <a:fld id="{2C834D51-CBCA-4DA9-B574-5F0ACDD6A5BC}" type="slidenum">
              <a:rPr lang="tr-TR"/>
              <a:pPr/>
              <a:t>34</a:t>
            </a:fld>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additive="base">
                                        <p:cTn id="7" dur="5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48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34819">
                                            <p:txEl>
                                              <p:pRg st="2" end="2"/>
                                            </p:txEl>
                                          </p:spTgt>
                                        </p:tgtEl>
                                        <p:attrNameLst>
                                          <p:attrName>style.visibility</p:attrName>
                                        </p:attrNameLst>
                                      </p:cBhvr>
                                      <p:to>
                                        <p:strVal val="visible"/>
                                      </p:to>
                                    </p:set>
                                    <p:anim calcmode="lin" valueType="num">
                                      <p:cBhvr>
                                        <p:cTn id="13" dur="500" fill="hold"/>
                                        <p:tgtEl>
                                          <p:spTgt spid="34819">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4819">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34819">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nodeType="clickEffect">
                                  <p:stCondLst>
                                    <p:cond delay="0"/>
                                  </p:stCondLst>
                                  <p:childTnLst>
                                    <p:set>
                                      <p:cBhvr>
                                        <p:cTn id="19" dur="1" fill="hold">
                                          <p:stCondLst>
                                            <p:cond delay="0"/>
                                          </p:stCondLst>
                                        </p:cTn>
                                        <p:tgtEl>
                                          <p:spTgt spid="34819">
                                            <p:txEl>
                                              <p:pRg st="4" end="4"/>
                                            </p:txEl>
                                          </p:spTgt>
                                        </p:tgtEl>
                                        <p:attrNameLst>
                                          <p:attrName>style.visibility</p:attrName>
                                        </p:attrNameLst>
                                      </p:cBhvr>
                                      <p:to>
                                        <p:strVal val="visible"/>
                                      </p:to>
                                    </p:set>
                                    <p:anim calcmode="lin" valueType="num">
                                      <p:cBhvr>
                                        <p:cTn id="20" dur="500" fill="hold"/>
                                        <p:tgtEl>
                                          <p:spTgt spid="34819">
                                            <p:txEl>
                                              <p:pRg st="4" end="4"/>
                                            </p:txEl>
                                          </p:spTgt>
                                        </p:tgtEl>
                                        <p:attrNameLst>
                                          <p:attrName>ppt_w</p:attrName>
                                        </p:attrNameLst>
                                      </p:cBhvr>
                                      <p:tavLst>
                                        <p:tav tm="0">
                                          <p:val>
                                            <p:fltVal val="0"/>
                                          </p:val>
                                        </p:tav>
                                        <p:tav tm="100000">
                                          <p:val>
                                            <p:strVal val="#ppt_w"/>
                                          </p:val>
                                        </p:tav>
                                      </p:tavLst>
                                    </p:anim>
                                    <p:anim calcmode="lin" valueType="num">
                                      <p:cBhvr>
                                        <p:cTn id="21" dur="500" fill="hold"/>
                                        <p:tgtEl>
                                          <p:spTgt spid="34819">
                                            <p:txEl>
                                              <p:pRg st="4" end="4"/>
                                            </p:txEl>
                                          </p:spTgt>
                                        </p:tgtEl>
                                        <p:attrNameLst>
                                          <p:attrName>ppt_h</p:attrName>
                                        </p:attrNameLst>
                                      </p:cBhvr>
                                      <p:tavLst>
                                        <p:tav tm="0">
                                          <p:val>
                                            <p:fltVal val="0"/>
                                          </p:val>
                                        </p:tav>
                                        <p:tav tm="100000">
                                          <p:val>
                                            <p:strVal val="#ppt_h"/>
                                          </p:val>
                                        </p:tav>
                                      </p:tavLst>
                                    </p:anim>
                                    <p:animEffect transition="in" filter="fade">
                                      <p:cBhvr>
                                        <p:cTn id="22" dur="500"/>
                                        <p:tgtEl>
                                          <p:spTgt spid="3481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4819">
                                            <p:txEl>
                                              <p:pRg st="6" end="6"/>
                                            </p:txEl>
                                          </p:spTgt>
                                        </p:tgtEl>
                                        <p:attrNameLst>
                                          <p:attrName>style.visibility</p:attrName>
                                        </p:attrNameLst>
                                      </p:cBhvr>
                                      <p:to>
                                        <p:strVal val="visible"/>
                                      </p:to>
                                    </p:set>
                                    <p:animEffect transition="in" filter="randombar(horizontal)">
                                      <p:cBhvr>
                                        <p:cTn id="27" dur="500"/>
                                        <p:tgtEl>
                                          <p:spTgt spid="34819">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4819">
                                            <p:txEl>
                                              <p:pRg st="7" end="7"/>
                                            </p:txEl>
                                          </p:spTgt>
                                        </p:tgtEl>
                                        <p:attrNameLst>
                                          <p:attrName>style.visibility</p:attrName>
                                        </p:attrNameLst>
                                      </p:cBhvr>
                                      <p:to>
                                        <p:strVal val="visible"/>
                                      </p:to>
                                    </p:set>
                                    <p:animEffect transition="in" filter="randombar(horizontal)">
                                      <p:cBhvr>
                                        <p:cTn id="32" dur="500"/>
                                        <p:tgtEl>
                                          <p:spTgt spid="348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660066"/>
                </a:solidFill>
                <a:latin typeface="Arial Rounded MT Bold" pitchFamily="34" charset="0"/>
              </a:rPr>
              <a:t>NOT</a:t>
            </a:r>
            <a:endParaRPr lang="tr-TR" b="1" dirty="0">
              <a:solidFill>
                <a:srgbClr val="660066"/>
              </a:solidFill>
              <a:latin typeface="Arial Rounded MT Bold" pitchFamily="34" charset="0"/>
            </a:endParaRPr>
          </a:p>
        </p:txBody>
      </p:sp>
      <p:sp>
        <p:nvSpPr>
          <p:cNvPr id="3" name="2 İçerik Yer Tutucusu"/>
          <p:cNvSpPr>
            <a:spLocks noGrp="1"/>
          </p:cNvSpPr>
          <p:nvPr>
            <p:ph idx="1"/>
          </p:nvPr>
        </p:nvSpPr>
        <p:spPr/>
        <p:txBody>
          <a:bodyPr>
            <a:normAutofit fontScale="92500" lnSpcReduction="10000"/>
          </a:bodyPr>
          <a:lstStyle/>
          <a:p>
            <a:pPr>
              <a:lnSpc>
                <a:spcPct val="90000"/>
              </a:lnSpc>
              <a:buNone/>
            </a:pPr>
            <a:r>
              <a:rPr lang="tr-TR" sz="3500" b="1" dirty="0" smtClean="0">
                <a:solidFill>
                  <a:srgbClr val="660066"/>
                </a:solidFill>
                <a:latin typeface="Arial Rounded MT Bold" pitchFamily="34" charset="0"/>
              </a:rPr>
              <a:t>Sonuca kilitlenmeyin</a:t>
            </a:r>
          </a:p>
          <a:p>
            <a:pPr>
              <a:lnSpc>
                <a:spcPct val="90000"/>
              </a:lnSpc>
              <a:buNone/>
            </a:pPr>
            <a:endParaRPr lang="tr-TR" dirty="0" smtClean="0">
              <a:latin typeface="Arial Rounded MT Bold" pitchFamily="34" charset="0"/>
            </a:endParaRPr>
          </a:p>
          <a:p>
            <a:pPr>
              <a:lnSpc>
                <a:spcPct val="90000"/>
              </a:lnSpc>
            </a:pPr>
            <a:r>
              <a:rPr lang="tr-TR" dirty="0" smtClean="0">
                <a:latin typeface="Arial Rounded MT Bold" pitchFamily="34" charset="0"/>
              </a:rPr>
              <a:t>"Sınavı kazanamazsam/iyi bir puan alamazsam mahvolurum" yerine, "Sınavın sonucunu düşünerek değiştiremem, elimden geleni yaparak değiştirebilirim. Sonuçları düşünmek bana sadece zaman kaybettirir" demek. </a:t>
            </a:r>
          </a:p>
          <a:p>
            <a:pPr>
              <a:lnSpc>
                <a:spcPct val="90000"/>
              </a:lnSpc>
            </a:pPr>
            <a:endParaRPr lang="tr-TR" dirty="0" smtClean="0">
              <a:latin typeface="Arial Rounded MT Bold" pitchFamily="34" charset="0"/>
            </a:endParaRPr>
          </a:p>
          <a:p>
            <a:pPr>
              <a:lnSpc>
                <a:spcPct val="90000"/>
              </a:lnSpc>
            </a:pPr>
            <a:r>
              <a:rPr lang="tr-TR" dirty="0" smtClean="0">
                <a:latin typeface="Arial Rounded MT Bold" pitchFamily="34" charset="0"/>
              </a:rPr>
              <a:t>Olası sonuçlara kilitlenmek, kendinize kuracağınız en tehlikeli tuzaklardan biridir.</a:t>
            </a:r>
            <a:endParaRPr lang="tr-TR" dirty="0">
              <a:latin typeface="Arial Rounded MT Bold"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660066"/>
                </a:solidFill>
                <a:latin typeface="Arial Rounded MT Bold" pitchFamily="34" charset="0"/>
              </a:rPr>
              <a:t>NOT</a:t>
            </a:r>
            <a:endParaRPr lang="tr-TR" dirty="0"/>
          </a:p>
        </p:txBody>
      </p:sp>
      <p:sp>
        <p:nvSpPr>
          <p:cNvPr id="3" name="2 İçerik Yer Tutucusu"/>
          <p:cNvSpPr>
            <a:spLocks noGrp="1"/>
          </p:cNvSpPr>
          <p:nvPr>
            <p:ph idx="1"/>
          </p:nvPr>
        </p:nvSpPr>
        <p:spPr/>
        <p:txBody>
          <a:bodyPr/>
          <a:lstStyle/>
          <a:p>
            <a:pPr>
              <a:buNone/>
            </a:pPr>
            <a:r>
              <a:rPr lang="tr-TR" b="1" dirty="0" smtClean="0">
                <a:solidFill>
                  <a:srgbClr val="660066"/>
                </a:solidFill>
                <a:latin typeface="Arial Rounded MT Bold" pitchFamily="34" charset="0"/>
              </a:rPr>
              <a:t>Kaygı enerjidir</a:t>
            </a:r>
          </a:p>
          <a:p>
            <a:pPr>
              <a:buNone/>
            </a:pPr>
            <a:endParaRPr lang="tr-TR" dirty="0" smtClean="0">
              <a:solidFill>
                <a:srgbClr val="660066"/>
              </a:solidFill>
              <a:latin typeface="Arial Rounded MT Bold" pitchFamily="34" charset="0"/>
            </a:endParaRPr>
          </a:p>
          <a:p>
            <a:r>
              <a:rPr lang="tr-TR" dirty="0" smtClean="0">
                <a:latin typeface="Arial Rounded MT Bold" pitchFamily="34" charset="0"/>
              </a:rPr>
              <a:t>"Hiç heyecanlanmamalıyım" yerine, "Sınavlarda heyecanlanmak gayet doğal, heyecanım da bana gerekli" deyin. </a:t>
            </a:r>
          </a:p>
          <a:p>
            <a:endParaRPr lang="tr-TR" dirty="0" smtClean="0">
              <a:latin typeface="Arial Rounded MT Bold" pitchFamily="34" charset="0"/>
            </a:endParaRPr>
          </a:p>
          <a:p>
            <a:r>
              <a:rPr lang="tr-TR" dirty="0" smtClean="0">
                <a:latin typeface="Arial Rounded MT Bold" pitchFamily="34" charset="0"/>
              </a:rPr>
              <a:t>Unutmayın, kaygınız aynı zamanda enerji kaynağınız.</a:t>
            </a:r>
            <a:endParaRPr lang="tr-TR" dirty="0">
              <a:latin typeface="Arial Rounded MT Bold"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660066"/>
                </a:solidFill>
                <a:latin typeface="Arial Rounded MT Bold" pitchFamily="34" charset="0"/>
              </a:rPr>
              <a:t>NOT</a:t>
            </a:r>
            <a:endParaRPr lang="tr-TR" dirty="0"/>
          </a:p>
        </p:txBody>
      </p:sp>
      <p:sp>
        <p:nvSpPr>
          <p:cNvPr id="3" name="2 İçerik Yer Tutucusu"/>
          <p:cNvSpPr>
            <a:spLocks noGrp="1"/>
          </p:cNvSpPr>
          <p:nvPr>
            <p:ph idx="1"/>
          </p:nvPr>
        </p:nvSpPr>
        <p:spPr>
          <a:xfrm>
            <a:off x="457200" y="1646236"/>
            <a:ext cx="8229600" cy="4879107"/>
          </a:xfrm>
        </p:spPr>
        <p:txBody>
          <a:bodyPr>
            <a:normAutofit fontScale="92500" lnSpcReduction="10000"/>
          </a:bodyPr>
          <a:lstStyle/>
          <a:p>
            <a:pPr>
              <a:lnSpc>
                <a:spcPct val="80000"/>
              </a:lnSpc>
              <a:buNone/>
            </a:pPr>
            <a:r>
              <a:rPr lang="tr-TR" b="1" dirty="0" smtClean="0">
                <a:solidFill>
                  <a:srgbClr val="660066"/>
                </a:solidFill>
                <a:latin typeface="Arial Rounded MT Bold" pitchFamily="34" charset="0"/>
              </a:rPr>
              <a:t>Sorulara şans verin</a:t>
            </a:r>
          </a:p>
          <a:p>
            <a:pPr>
              <a:lnSpc>
                <a:spcPct val="80000"/>
              </a:lnSpc>
              <a:buNone/>
            </a:pPr>
            <a:endParaRPr lang="tr-TR" dirty="0" smtClean="0">
              <a:solidFill>
                <a:srgbClr val="660066"/>
              </a:solidFill>
              <a:latin typeface="Arial Rounded MT Bold" pitchFamily="34" charset="0"/>
            </a:endParaRPr>
          </a:p>
          <a:p>
            <a:pPr>
              <a:lnSpc>
                <a:spcPct val="80000"/>
              </a:lnSpc>
            </a:pPr>
            <a:r>
              <a:rPr lang="tr-TR" dirty="0" smtClean="0">
                <a:latin typeface="Arial Rounded MT Bold" pitchFamily="34" charset="0"/>
              </a:rPr>
              <a:t>"Hiçbir soruda takılmamalıyım. Hemen yapmalıyım" yerine, "Takıldığım sorular olabilir, yapamadığımı görürsem diğer sorulara şans vermeliyim" deyin. </a:t>
            </a:r>
          </a:p>
          <a:p>
            <a:pPr>
              <a:lnSpc>
                <a:spcPct val="80000"/>
              </a:lnSpc>
              <a:buNone/>
            </a:pPr>
            <a:endParaRPr lang="tr-TR" dirty="0" smtClean="0">
              <a:latin typeface="Arial Rounded MT Bold" pitchFamily="34" charset="0"/>
            </a:endParaRPr>
          </a:p>
          <a:p>
            <a:pPr>
              <a:lnSpc>
                <a:spcPct val="80000"/>
              </a:lnSpc>
              <a:buNone/>
            </a:pPr>
            <a:endParaRPr lang="tr-TR" dirty="0" smtClean="0">
              <a:latin typeface="Arial Rounded MT Bold" pitchFamily="34" charset="0"/>
            </a:endParaRPr>
          </a:p>
          <a:p>
            <a:pPr>
              <a:lnSpc>
                <a:spcPct val="80000"/>
              </a:lnSpc>
            </a:pPr>
            <a:r>
              <a:rPr lang="tr-TR" dirty="0" smtClean="0">
                <a:latin typeface="Arial Rounded MT Bold" pitchFamily="34" charset="0"/>
              </a:rPr>
              <a:t>Yapamadığınız sorular olacaktır. Ancak sınav tek bir sorudan oluşmuyor. O nedenle gereğinden fazla zaman harcayarak bir soruyla uğraşmamanız ve o soruyu geçerek dikkatinizi diğer soruya vermeniz önemli.</a:t>
            </a:r>
            <a:endParaRPr lang="tr-TR" dirty="0">
              <a:latin typeface="Arial Rounded MT Bold"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660066"/>
                </a:solidFill>
                <a:latin typeface="Arial Rounded MT Bold" pitchFamily="34" charset="0"/>
              </a:rPr>
              <a:t>NOT</a:t>
            </a:r>
            <a:endParaRPr lang="tr-TR" dirty="0"/>
          </a:p>
        </p:txBody>
      </p:sp>
      <p:sp>
        <p:nvSpPr>
          <p:cNvPr id="3" name="2 İçerik Yer Tutucusu"/>
          <p:cNvSpPr>
            <a:spLocks noGrp="1"/>
          </p:cNvSpPr>
          <p:nvPr>
            <p:ph idx="1"/>
          </p:nvPr>
        </p:nvSpPr>
        <p:spPr/>
        <p:txBody>
          <a:bodyPr>
            <a:normAutofit fontScale="85000" lnSpcReduction="10000"/>
          </a:bodyPr>
          <a:lstStyle/>
          <a:p>
            <a:pPr>
              <a:lnSpc>
                <a:spcPct val="90000"/>
              </a:lnSpc>
              <a:buNone/>
            </a:pPr>
            <a:r>
              <a:rPr lang="tr-TR" b="1" dirty="0" smtClean="0">
                <a:solidFill>
                  <a:srgbClr val="660066"/>
                </a:solidFill>
                <a:latin typeface="Arial Rounded MT Bold" pitchFamily="34" charset="0"/>
              </a:rPr>
              <a:t>Bilginizi kullanın</a:t>
            </a:r>
          </a:p>
          <a:p>
            <a:pPr>
              <a:lnSpc>
                <a:spcPct val="90000"/>
              </a:lnSpc>
              <a:buNone/>
            </a:pPr>
            <a:endParaRPr lang="tr-TR" b="1" dirty="0" smtClean="0">
              <a:solidFill>
                <a:srgbClr val="660066"/>
              </a:solidFill>
              <a:latin typeface="Arial Rounded MT Bold" pitchFamily="34" charset="0"/>
            </a:endParaRPr>
          </a:p>
          <a:p>
            <a:pPr>
              <a:lnSpc>
                <a:spcPct val="90000"/>
              </a:lnSpc>
              <a:buNone/>
            </a:pPr>
            <a:endParaRPr lang="tr-TR" dirty="0" smtClean="0">
              <a:effectLst>
                <a:outerShdw blurRad="38100" dist="38100" dir="2700000" algn="tl">
                  <a:srgbClr val="000000">
                    <a:alpha val="43137"/>
                  </a:srgbClr>
                </a:outerShdw>
              </a:effectLst>
              <a:latin typeface="Arial Rounded MT Bold" pitchFamily="34" charset="0"/>
            </a:endParaRPr>
          </a:p>
          <a:p>
            <a:pPr>
              <a:lnSpc>
                <a:spcPct val="90000"/>
              </a:lnSpc>
            </a:pPr>
            <a:r>
              <a:rPr lang="tr-TR" dirty="0" smtClean="0">
                <a:effectLst>
                  <a:outerShdw blurRad="38100" dist="38100" dir="2700000" algn="tl">
                    <a:srgbClr val="000000">
                      <a:alpha val="43137"/>
                    </a:srgbClr>
                  </a:outerShdw>
                </a:effectLst>
                <a:latin typeface="Arial Rounded MT Bold" pitchFamily="34" charset="0"/>
              </a:rPr>
              <a:t>"</a:t>
            </a:r>
            <a:r>
              <a:rPr lang="tr-TR" dirty="0" smtClean="0">
                <a:latin typeface="Arial Rounded MT Bold" pitchFamily="34" charset="0"/>
              </a:rPr>
              <a:t>Bu sınav eksiklerimi ortaya koyacak" demek yerine, "Bilgimi kullanmak için iyi bir fırsat" deyin. </a:t>
            </a:r>
          </a:p>
          <a:p>
            <a:pPr>
              <a:lnSpc>
                <a:spcPct val="90000"/>
              </a:lnSpc>
            </a:pPr>
            <a:endParaRPr lang="tr-TR" dirty="0" smtClean="0">
              <a:latin typeface="Arial Rounded MT Bold" pitchFamily="34" charset="0"/>
            </a:endParaRPr>
          </a:p>
          <a:p>
            <a:pPr>
              <a:lnSpc>
                <a:spcPct val="90000"/>
              </a:lnSpc>
            </a:pPr>
            <a:endParaRPr lang="tr-TR" dirty="0" smtClean="0">
              <a:latin typeface="Arial Rounded MT Bold" pitchFamily="34" charset="0"/>
            </a:endParaRPr>
          </a:p>
          <a:p>
            <a:pPr>
              <a:lnSpc>
                <a:spcPct val="90000"/>
              </a:lnSpc>
            </a:pPr>
            <a:r>
              <a:rPr lang="tr-TR" dirty="0" smtClean="0">
                <a:latin typeface="Arial Rounded MT Bold" pitchFamily="34" charset="0"/>
              </a:rPr>
              <a:t>Sınav öncesi eksiklerin bütünüyle giderilmesi beklentisi, yine gerçekçi olmayan katı bir yaklaşımdır. Eksikleriniz yerine bildiklerinize odaklanın. Böylelikle enerjinizi daha doğru yönde kullanabilirsiniz.</a:t>
            </a:r>
            <a:endParaRPr lang="tr-TR" dirty="0">
              <a:latin typeface="Arial Rounded MT Bold"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660066"/>
                </a:solidFill>
                <a:latin typeface="Arial Rounded MT Bold" pitchFamily="34" charset="0"/>
              </a:rPr>
              <a:t>NOT</a:t>
            </a:r>
            <a:endParaRPr lang="tr-TR" dirty="0"/>
          </a:p>
        </p:txBody>
      </p:sp>
      <p:sp>
        <p:nvSpPr>
          <p:cNvPr id="3" name="2 İçerik Yer Tutucusu"/>
          <p:cNvSpPr>
            <a:spLocks noGrp="1"/>
          </p:cNvSpPr>
          <p:nvPr>
            <p:ph idx="1"/>
          </p:nvPr>
        </p:nvSpPr>
        <p:spPr>
          <a:xfrm>
            <a:off x="457200" y="1646236"/>
            <a:ext cx="8229600" cy="4807099"/>
          </a:xfrm>
        </p:spPr>
        <p:txBody>
          <a:bodyPr>
            <a:normAutofit lnSpcReduction="10000"/>
          </a:bodyPr>
          <a:lstStyle/>
          <a:p>
            <a:pPr>
              <a:lnSpc>
                <a:spcPct val="90000"/>
              </a:lnSpc>
              <a:buNone/>
            </a:pPr>
            <a:r>
              <a:rPr lang="tr-TR" b="1" dirty="0" smtClean="0">
                <a:solidFill>
                  <a:srgbClr val="660066"/>
                </a:solidFill>
                <a:latin typeface="Arial Rounded MT Bold" pitchFamily="34" charset="0"/>
              </a:rPr>
              <a:t>Sorulara odaklanın</a:t>
            </a:r>
          </a:p>
          <a:p>
            <a:pPr>
              <a:lnSpc>
                <a:spcPct val="90000"/>
              </a:lnSpc>
              <a:buNone/>
            </a:pPr>
            <a:endParaRPr lang="tr-TR" dirty="0" smtClean="0">
              <a:solidFill>
                <a:srgbClr val="660066"/>
              </a:solidFill>
              <a:latin typeface="Arial Rounded MT Bold" pitchFamily="34" charset="0"/>
            </a:endParaRPr>
          </a:p>
          <a:p>
            <a:pPr>
              <a:lnSpc>
                <a:spcPct val="90000"/>
              </a:lnSpc>
            </a:pPr>
            <a:r>
              <a:rPr lang="tr-TR" dirty="0" smtClean="0">
                <a:latin typeface="Arial Rounded MT Bold" pitchFamily="34" charset="0"/>
              </a:rPr>
              <a:t>Sınavın sonucuna değil, performansınızı en iyi şekilde kullanabilmek için sorulara odaklanın. </a:t>
            </a:r>
          </a:p>
          <a:p>
            <a:pPr>
              <a:lnSpc>
                <a:spcPct val="90000"/>
              </a:lnSpc>
            </a:pPr>
            <a:endParaRPr lang="tr-TR" dirty="0" smtClean="0">
              <a:latin typeface="Arial Rounded MT Bold" pitchFamily="34" charset="0"/>
            </a:endParaRPr>
          </a:p>
          <a:p>
            <a:pPr>
              <a:lnSpc>
                <a:spcPct val="90000"/>
              </a:lnSpc>
            </a:pPr>
            <a:endParaRPr lang="tr-TR" dirty="0" smtClean="0">
              <a:latin typeface="Arial Rounded MT Bold" pitchFamily="34" charset="0"/>
            </a:endParaRPr>
          </a:p>
          <a:p>
            <a:pPr>
              <a:lnSpc>
                <a:spcPct val="90000"/>
              </a:lnSpc>
            </a:pPr>
            <a:r>
              <a:rPr lang="tr-TR" dirty="0" smtClean="0">
                <a:latin typeface="Arial Rounded MT Bold" pitchFamily="34" charset="0"/>
              </a:rPr>
              <a:t>Dikkatinizi diğer adaylara, çevredeki herhangi bir ses veya gürültüye değil, kendi sınav kitapçığınıza, sorulara ve cevap kâğıdınıza odaklanın.</a:t>
            </a:r>
            <a:endParaRPr lang="tr-TR" dirty="0">
              <a:latin typeface="Arial Rounded MT Bold"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150535" name="Picture 7" descr="C:\Users\reh\Desktop\Her Konudan Sunumlarr\4244.jpg"/>
          <p:cNvPicPr>
            <a:picLocks noGrp="1" noChangeAspect="1" noChangeArrowheads="1"/>
          </p:cNvPicPr>
          <p:nvPr>
            <p:ph idx="1"/>
          </p:nvPr>
        </p:nvPicPr>
        <p:blipFill>
          <a:blip r:embed="rId2" cstate="print"/>
          <a:srcRect/>
          <a:stretch>
            <a:fillRect/>
          </a:stretch>
        </p:blipFill>
        <p:spPr bwMode="auto">
          <a:xfrm>
            <a:off x="179513" y="188640"/>
            <a:ext cx="8784976" cy="6480720"/>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660066"/>
                </a:solidFill>
                <a:latin typeface="Arial Rounded MT Bold" pitchFamily="34" charset="0"/>
                <a:cs typeface="Times New Roman" pitchFamily="18" charset="0"/>
              </a:rPr>
              <a:t>SINAVLARDAN ÖNCE</a:t>
            </a:r>
            <a:r>
              <a:rPr lang="tr-TR" b="1" dirty="0" smtClean="0">
                <a:solidFill>
                  <a:srgbClr val="660066"/>
                </a:solidFill>
                <a:latin typeface="Arial Rounded MT Bold" pitchFamily="34" charset="0"/>
              </a:rPr>
              <a:t> </a:t>
            </a:r>
            <a:endParaRPr lang="tr-TR" b="1" dirty="0">
              <a:solidFill>
                <a:srgbClr val="660066"/>
              </a:solidFill>
              <a:latin typeface="Arial Rounded MT Bold" pitchFamily="34" charset="0"/>
            </a:endParaRPr>
          </a:p>
        </p:txBody>
      </p:sp>
      <p:sp>
        <p:nvSpPr>
          <p:cNvPr id="3" name="2 İçerik Yer Tutucusu"/>
          <p:cNvSpPr>
            <a:spLocks noGrp="1"/>
          </p:cNvSpPr>
          <p:nvPr>
            <p:ph idx="1"/>
          </p:nvPr>
        </p:nvSpPr>
        <p:spPr>
          <a:xfrm>
            <a:off x="457200" y="1646237"/>
            <a:ext cx="8229600" cy="3798987"/>
          </a:xfrm>
        </p:spPr>
        <p:txBody>
          <a:bodyPr>
            <a:normAutofit/>
          </a:bodyPr>
          <a:lstStyle/>
          <a:p>
            <a:pPr>
              <a:lnSpc>
                <a:spcPct val="90000"/>
              </a:lnSpc>
              <a:buFont typeface="Symbol" pitchFamily="18" charset="2"/>
              <a:buChar char="•"/>
            </a:pPr>
            <a:endParaRPr lang="tr-TR" sz="3000" dirty="0" smtClean="0">
              <a:latin typeface="Arial Rounded MT Bold" pitchFamily="34" charset="0"/>
            </a:endParaRPr>
          </a:p>
          <a:p>
            <a:pPr>
              <a:lnSpc>
                <a:spcPct val="90000"/>
              </a:lnSpc>
              <a:buFont typeface="Symbol" pitchFamily="18" charset="2"/>
              <a:buChar char="•"/>
            </a:pPr>
            <a:r>
              <a:rPr lang="tr-TR" sz="3000" dirty="0" smtClean="0">
                <a:latin typeface="Arial Rounded MT Bold" pitchFamily="34" charset="0"/>
              </a:rPr>
              <a:t>Zamanı iyi kullanmayı öğrenin.</a:t>
            </a:r>
          </a:p>
          <a:p>
            <a:pPr>
              <a:lnSpc>
                <a:spcPct val="90000"/>
              </a:lnSpc>
              <a:buFont typeface="Symbol" pitchFamily="18" charset="2"/>
              <a:buChar char="•"/>
            </a:pPr>
            <a:endParaRPr lang="tr-TR" sz="3000" dirty="0" smtClean="0">
              <a:latin typeface="Arial Rounded MT Bold" pitchFamily="34" charset="0"/>
            </a:endParaRPr>
          </a:p>
          <a:p>
            <a:pPr>
              <a:lnSpc>
                <a:spcPct val="90000"/>
              </a:lnSpc>
              <a:buFont typeface="Symbol" pitchFamily="18" charset="2"/>
              <a:buChar char="•"/>
            </a:pPr>
            <a:r>
              <a:rPr lang="tr-TR" sz="3000" dirty="0" smtClean="0">
                <a:latin typeface="Arial Rounded MT Bold" pitchFamily="34" charset="0"/>
              </a:rPr>
              <a:t>Kendinizi rahat hissederseniz sınavlarda panik yaşamazsınız.</a:t>
            </a:r>
          </a:p>
          <a:p>
            <a:endParaRPr lang="tr-TR" dirty="0"/>
          </a:p>
        </p:txBody>
      </p:sp>
      <p:pic>
        <p:nvPicPr>
          <p:cNvPr id="4" name="Picture 6" descr="BD04956_"/>
          <p:cNvPicPr>
            <a:picLocks noChangeAspect="1" noChangeArrowheads="1"/>
          </p:cNvPicPr>
          <p:nvPr/>
        </p:nvPicPr>
        <p:blipFill>
          <a:blip r:embed="rId2" cstate="print"/>
          <a:srcRect/>
          <a:stretch>
            <a:fillRect/>
          </a:stretch>
        </p:blipFill>
        <p:spPr bwMode="auto">
          <a:xfrm>
            <a:off x="2699792" y="5085184"/>
            <a:ext cx="3816424" cy="1587624"/>
          </a:xfrm>
          <a:prstGeom prst="rect">
            <a:avLst/>
          </a:prstGeo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660066"/>
                </a:solidFill>
                <a:latin typeface="Arial Rounded MT Bold" pitchFamily="34" charset="0"/>
                <a:cs typeface="Times New Roman" pitchFamily="18" charset="0"/>
              </a:rPr>
              <a:t>SINAVLARDAN ÖNCE</a:t>
            </a:r>
            <a:endParaRPr lang="tr-TR" b="1" dirty="0">
              <a:solidFill>
                <a:srgbClr val="660066"/>
              </a:solidFill>
              <a:latin typeface="Arial Rounded MT Bold" pitchFamily="34" charset="0"/>
            </a:endParaRPr>
          </a:p>
        </p:txBody>
      </p:sp>
      <p:sp>
        <p:nvSpPr>
          <p:cNvPr id="3" name="2 İçerik Yer Tutucusu"/>
          <p:cNvSpPr>
            <a:spLocks noGrp="1"/>
          </p:cNvSpPr>
          <p:nvPr>
            <p:ph idx="1"/>
          </p:nvPr>
        </p:nvSpPr>
        <p:spPr/>
        <p:txBody>
          <a:bodyPr/>
          <a:lstStyle/>
          <a:p>
            <a:pPr>
              <a:buFont typeface="Symbol" pitchFamily="18" charset="2"/>
              <a:buChar char="•"/>
            </a:pPr>
            <a:r>
              <a:rPr lang="tr-TR" dirty="0" smtClean="0">
                <a:latin typeface="Arial Rounded MT Bold" pitchFamily="34" charset="0"/>
              </a:rPr>
              <a:t>Beslenmenize ve uykunuza dikkat edin.</a:t>
            </a:r>
          </a:p>
          <a:p>
            <a:pPr>
              <a:buFont typeface="Symbol" pitchFamily="18" charset="2"/>
              <a:buChar char="•"/>
            </a:pPr>
            <a:endParaRPr lang="tr-TR" dirty="0" smtClean="0">
              <a:latin typeface="Arial Rounded MT Bold" pitchFamily="34" charset="0"/>
            </a:endParaRPr>
          </a:p>
          <a:p>
            <a:pPr>
              <a:buFont typeface="Symbol" pitchFamily="18" charset="2"/>
              <a:buNone/>
            </a:pPr>
            <a:endParaRPr lang="tr-TR" dirty="0" smtClean="0">
              <a:latin typeface="Arial Rounded MT Bold" pitchFamily="34" charset="0"/>
            </a:endParaRPr>
          </a:p>
          <a:p>
            <a:pPr>
              <a:buFont typeface="Symbol" pitchFamily="18" charset="2"/>
              <a:buChar char="•"/>
            </a:pPr>
            <a:endParaRPr lang="tr-TR" dirty="0" smtClean="0">
              <a:latin typeface="Arial Rounded MT Bold" pitchFamily="34" charset="0"/>
            </a:endParaRPr>
          </a:p>
          <a:p>
            <a:pPr>
              <a:buFont typeface="Symbol" pitchFamily="18" charset="2"/>
              <a:buChar char="•"/>
            </a:pPr>
            <a:endParaRPr lang="tr-TR" dirty="0" smtClean="0">
              <a:latin typeface="Arial Rounded MT Bold" pitchFamily="34" charset="0"/>
            </a:endParaRPr>
          </a:p>
          <a:p>
            <a:pPr>
              <a:buFont typeface="Symbol" pitchFamily="18" charset="2"/>
              <a:buChar char="•"/>
            </a:pPr>
            <a:endParaRPr lang="tr-TR" dirty="0" smtClean="0">
              <a:latin typeface="Arial Rounded MT Bold" pitchFamily="34" charset="0"/>
            </a:endParaRPr>
          </a:p>
          <a:p>
            <a:pPr>
              <a:buFont typeface="Symbol" pitchFamily="18" charset="2"/>
              <a:buChar char="•"/>
            </a:pPr>
            <a:r>
              <a:rPr lang="tr-TR" dirty="0" smtClean="0">
                <a:latin typeface="Arial Rounded MT Bold" pitchFamily="34" charset="0"/>
              </a:rPr>
              <a:t>Sınava hazırlanma çalışmalarınızı son geceye veya sabaha bırakmayın.</a:t>
            </a:r>
          </a:p>
          <a:p>
            <a:endParaRPr lang="tr-TR" dirty="0"/>
          </a:p>
        </p:txBody>
      </p:sp>
      <p:pic>
        <p:nvPicPr>
          <p:cNvPr id="4" name="Picture 5" descr="BD05296_"/>
          <p:cNvPicPr>
            <a:picLocks noChangeAspect="1" noChangeArrowheads="1"/>
          </p:cNvPicPr>
          <p:nvPr/>
        </p:nvPicPr>
        <p:blipFill>
          <a:blip r:embed="rId2" cstate="print"/>
          <a:srcRect/>
          <a:stretch>
            <a:fillRect/>
          </a:stretch>
        </p:blipFill>
        <p:spPr bwMode="auto">
          <a:xfrm>
            <a:off x="3419872" y="2276872"/>
            <a:ext cx="2667000" cy="2476500"/>
          </a:xfrm>
          <a:prstGeom prst="rect">
            <a:avLst/>
          </a:prstGeom>
          <a:noFill/>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660066"/>
                </a:solidFill>
                <a:latin typeface="Arial Rounded MT Bold" pitchFamily="34" charset="0"/>
                <a:cs typeface="Times New Roman" pitchFamily="18" charset="0"/>
              </a:rPr>
              <a:t>SINAVLARDAN ÖNCE</a:t>
            </a:r>
            <a:endParaRPr lang="tr-TR" b="1" dirty="0">
              <a:solidFill>
                <a:srgbClr val="660066"/>
              </a:solidFill>
              <a:latin typeface="Arial Rounded MT Bold" pitchFamily="34" charset="0"/>
            </a:endParaRPr>
          </a:p>
        </p:txBody>
      </p:sp>
      <p:sp>
        <p:nvSpPr>
          <p:cNvPr id="3" name="2 İçerik Yer Tutucusu"/>
          <p:cNvSpPr>
            <a:spLocks noGrp="1"/>
          </p:cNvSpPr>
          <p:nvPr>
            <p:ph idx="1"/>
          </p:nvPr>
        </p:nvSpPr>
        <p:spPr/>
        <p:txBody>
          <a:bodyPr/>
          <a:lstStyle/>
          <a:p>
            <a:pPr>
              <a:lnSpc>
                <a:spcPct val="90000"/>
              </a:lnSpc>
              <a:buFont typeface="Symbol" pitchFamily="18" charset="2"/>
              <a:buChar char="•"/>
            </a:pPr>
            <a:r>
              <a:rPr lang="tr-TR" dirty="0" smtClean="0">
                <a:latin typeface="Arial Rounded MT Bold" pitchFamily="34" charset="0"/>
              </a:rPr>
              <a:t>Sınava elinizden geldiğince hazırlanmış olma duygusu, kendinizi rahat hissetmenize ve kaygınızı azaltmanıza yardımcı olur.</a:t>
            </a:r>
          </a:p>
          <a:p>
            <a:pPr>
              <a:lnSpc>
                <a:spcPct val="90000"/>
              </a:lnSpc>
              <a:buNone/>
            </a:pPr>
            <a:endParaRPr lang="tr-TR" dirty="0" smtClean="0">
              <a:latin typeface="Arial Rounded MT Bold" pitchFamily="34" charset="0"/>
            </a:endParaRPr>
          </a:p>
          <a:p>
            <a:endParaRPr lang="tr-TR" dirty="0"/>
          </a:p>
        </p:txBody>
      </p:sp>
      <p:pic>
        <p:nvPicPr>
          <p:cNvPr id="4" name="Picture 5" descr="BD06529_"/>
          <p:cNvPicPr>
            <a:picLocks noChangeAspect="1" noChangeArrowheads="1"/>
          </p:cNvPicPr>
          <p:nvPr/>
        </p:nvPicPr>
        <p:blipFill>
          <a:blip r:embed="rId2" cstate="print"/>
          <a:srcRect/>
          <a:stretch>
            <a:fillRect/>
          </a:stretch>
        </p:blipFill>
        <p:spPr bwMode="auto">
          <a:xfrm>
            <a:off x="3995936" y="4077072"/>
            <a:ext cx="3505200" cy="1676400"/>
          </a:xfrm>
          <a:prstGeom prst="rect">
            <a:avLst/>
          </a:prstGeom>
          <a:noFill/>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solidFill>
                  <a:srgbClr val="660066"/>
                </a:solidFill>
                <a:latin typeface="Arial Rounded MT Bold" pitchFamily="34" charset="0"/>
                <a:cs typeface="Times New Roman" pitchFamily="18" charset="0"/>
              </a:rPr>
              <a:t>SINAVLARDAN ÖNCE</a:t>
            </a:r>
            <a:endParaRPr lang="tr-TR" dirty="0"/>
          </a:p>
        </p:txBody>
      </p:sp>
      <p:sp>
        <p:nvSpPr>
          <p:cNvPr id="3" name="2 İçerik Yer Tutucusu"/>
          <p:cNvSpPr>
            <a:spLocks noGrp="1"/>
          </p:cNvSpPr>
          <p:nvPr>
            <p:ph idx="1"/>
          </p:nvPr>
        </p:nvSpPr>
        <p:spPr/>
        <p:txBody>
          <a:bodyPr/>
          <a:lstStyle/>
          <a:p>
            <a:pPr>
              <a:buFont typeface="Symbol" pitchFamily="18" charset="2"/>
              <a:buChar char="•"/>
            </a:pPr>
            <a:r>
              <a:rPr lang="tr-TR" dirty="0" smtClean="0">
                <a:latin typeface="Arial Rounded MT Bold" pitchFamily="34" charset="0"/>
              </a:rPr>
              <a:t>Mükemmeliyetçi olmayın.</a:t>
            </a:r>
          </a:p>
          <a:p>
            <a:pPr>
              <a:buFont typeface="Symbol" pitchFamily="18" charset="2"/>
              <a:buChar char="•"/>
            </a:pPr>
            <a:endParaRPr lang="tr-TR" dirty="0" smtClean="0">
              <a:latin typeface="Arial Rounded MT Bold" pitchFamily="34" charset="0"/>
            </a:endParaRPr>
          </a:p>
          <a:p>
            <a:pPr>
              <a:buFont typeface="Symbol" pitchFamily="18" charset="2"/>
              <a:buChar char="•"/>
            </a:pPr>
            <a:endParaRPr lang="tr-TR" dirty="0" smtClean="0">
              <a:latin typeface="Arial Rounded MT Bold" pitchFamily="34" charset="0"/>
            </a:endParaRPr>
          </a:p>
          <a:p>
            <a:pPr>
              <a:buFont typeface="Symbol" pitchFamily="18" charset="2"/>
              <a:buChar char="•"/>
            </a:pPr>
            <a:endParaRPr lang="tr-TR" dirty="0" smtClean="0">
              <a:latin typeface="Arial Rounded MT Bold" pitchFamily="34" charset="0"/>
            </a:endParaRPr>
          </a:p>
          <a:p>
            <a:pPr>
              <a:buFont typeface="Symbol" pitchFamily="18" charset="2"/>
              <a:buChar char="•"/>
            </a:pPr>
            <a:endParaRPr lang="tr-TR" dirty="0" smtClean="0">
              <a:latin typeface="Arial Rounded MT Bold" pitchFamily="34" charset="0"/>
            </a:endParaRPr>
          </a:p>
          <a:p>
            <a:pPr>
              <a:buFont typeface="Symbol" pitchFamily="18" charset="2"/>
              <a:buChar char="•"/>
            </a:pPr>
            <a:endParaRPr lang="tr-TR" dirty="0" smtClean="0">
              <a:latin typeface="Arial Rounded MT Bold" pitchFamily="34" charset="0"/>
            </a:endParaRPr>
          </a:p>
          <a:p>
            <a:pPr>
              <a:buFont typeface="Symbol" pitchFamily="18" charset="2"/>
              <a:buChar char="•"/>
            </a:pPr>
            <a:r>
              <a:rPr lang="tr-TR" dirty="0" smtClean="0">
                <a:latin typeface="Arial Rounded MT Bold" pitchFamily="34" charset="0"/>
              </a:rPr>
              <a:t>Beklentilerinizin gerçekçi ve hedeflerinizin ulaşılabilir olmasına dikkat edin.</a:t>
            </a:r>
          </a:p>
          <a:p>
            <a:endParaRPr lang="tr-TR" dirty="0"/>
          </a:p>
        </p:txBody>
      </p:sp>
      <p:pic>
        <p:nvPicPr>
          <p:cNvPr id="4" name="Picture 5" descr="BD06518_"/>
          <p:cNvPicPr>
            <a:picLocks noChangeAspect="1" noChangeArrowheads="1"/>
          </p:cNvPicPr>
          <p:nvPr/>
        </p:nvPicPr>
        <p:blipFill>
          <a:blip r:embed="rId2" cstate="print"/>
          <a:srcRect/>
          <a:stretch>
            <a:fillRect/>
          </a:stretch>
        </p:blipFill>
        <p:spPr bwMode="auto">
          <a:xfrm>
            <a:off x="3200400" y="2362200"/>
            <a:ext cx="3429000" cy="2057400"/>
          </a:xfrm>
          <a:prstGeom prst="rect">
            <a:avLst/>
          </a:prstGeom>
          <a:noFill/>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4800" b="1" dirty="0" smtClean="0">
                <a:solidFill>
                  <a:srgbClr val="660066"/>
                </a:solidFill>
                <a:effectLst>
                  <a:outerShdw blurRad="38100" dist="38100" dir="2700000" algn="tl">
                    <a:srgbClr val="000000">
                      <a:alpha val="43137"/>
                    </a:srgbClr>
                  </a:outerShdw>
                </a:effectLst>
                <a:latin typeface="Arial Rounded MT Bold" pitchFamily="34" charset="0"/>
                <a:cs typeface="Times New Roman" pitchFamily="18" charset="0"/>
              </a:rPr>
              <a:t>SINAV SÜRES</a:t>
            </a:r>
            <a:r>
              <a:rPr lang="tr-TR" sz="4800" b="1" dirty="0" smtClean="0">
                <a:solidFill>
                  <a:srgbClr val="660066"/>
                </a:solidFill>
                <a:effectLst>
                  <a:outerShdw blurRad="38100" dist="38100" dir="2700000" algn="tl">
                    <a:srgbClr val="000000">
                      <a:alpha val="43137"/>
                    </a:srgbClr>
                  </a:outerShdw>
                </a:effectLst>
                <a:latin typeface="Arial Rounded MT Bold" pitchFamily="34" charset="0"/>
              </a:rPr>
              <a:t>İ</a:t>
            </a:r>
            <a:r>
              <a:rPr lang="tr-TR" sz="4800" b="1" dirty="0" smtClean="0">
                <a:solidFill>
                  <a:srgbClr val="660066"/>
                </a:solidFill>
                <a:effectLst>
                  <a:outerShdw blurRad="38100" dist="38100" dir="2700000" algn="tl">
                    <a:srgbClr val="000000">
                      <a:alpha val="43137"/>
                    </a:srgbClr>
                  </a:outerShdw>
                </a:effectLst>
                <a:latin typeface="Arial Rounded MT Bold" pitchFamily="34" charset="0"/>
                <a:cs typeface="Times New Roman" pitchFamily="18" charset="0"/>
              </a:rPr>
              <a:t>NCE</a:t>
            </a:r>
            <a:endParaRPr lang="tr-TR" sz="4800" b="1" dirty="0">
              <a:solidFill>
                <a:srgbClr val="660066"/>
              </a:solidFill>
              <a:effectLst>
                <a:outerShdw blurRad="38100" dist="38100" dir="2700000" algn="tl">
                  <a:srgbClr val="000000">
                    <a:alpha val="43137"/>
                  </a:srgbClr>
                </a:outerShdw>
              </a:effectLst>
              <a:latin typeface="Arial Rounded MT Bold" pitchFamily="34" charset="0"/>
            </a:endParaRPr>
          </a:p>
        </p:txBody>
      </p:sp>
      <p:sp>
        <p:nvSpPr>
          <p:cNvPr id="3" name="2 İçerik Yer Tutucusu"/>
          <p:cNvSpPr>
            <a:spLocks noGrp="1"/>
          </p:cNvSpPr>
          <p:nvPr>
            <p:ph idx="1"/>
          </p:nvPr>
        </p:nvSpPr>
        <p:spPr>
          <a:xfrm>
            <a:off x="457200" y="1646236"/>
            <a:ext cx="8229600" cy="4951115"/>
          </a:xfrm>
        </p:spPr>
        <p:txBody>
          <a:bodyPr>
            <a:normAutofit fontScale="92500" lnSpcReduction="10000"/>
          </a:bodyPr>
          <a:lstStyle/>
          <a:p>
            <a:pPr>
              <a:buFont typeface="Symbol" pitchFamily="18" charset="2"/>
              <a:buChar char="•"/>
            </a:pPr>
            <a:endParaRPr lang="tr-TR" dirty="0" smtClean="0">
              <a:solidFill>
                <a:srgbClr val="000000"/>
              </a:solidFill>
              <a:effectLst>
                <a:outerShdw blurRad="38100" dist="38100" dir="2700000" algn="tl">
                  <a:srgbClr val="FFFFFF"/>
                </a:outerShdw>
              </a:effectLst>
              <a:latin typeface="Comic Sans MS" pitchFamily="66" charset="0"/>
            </a:endParaRPr>
          </a:p>
          <a:p>
            <a:pPr>
              <a:buFont typeface="Symbol" pitchFamily="18" charset="2"/>
              <a:buChar char="•"/>
            </a:pPr>
            <a:r>
              <a:rPr lang="tr-TR" dirty="0" smtClean="0">
                <a:latin typeface="Arial Rounded MT Bold" pitchFamily="34" charset="0"/>
              </a:rPr>
              <a:t>Hiçbir şey yapamayacağım, sınav kötü geçecek, ya soruları cevaplayamazsam ya da her şeyi unuttum gibi olumsuz düşünceleri aklınızdan çıkarın ve “Sınav kaygısıyla başa çıkma teknikleri” </a:t>
            </a:r>
            <a:r>
              <a:rPr lang="tr-TR" dirty="0" err="1" smtClean="0">
                <a:latin typeface="Arial Rounded MT Bold" pitchFamily="34" charset="0"/>
              </a:rPr>
              <a:t>nden</a:t>
            </a:r>
            <a:r>
              <a:rPr lang="tr-TR" dirty="0" smtClean="0">
                <a:latin typeface="Arial Rounded MT Bold" pitchFamily="34" charset="0"/>
              </a:rPr>
              <a:t> birini uygulayın.                                            </a:t>
            </a:r>
          </a:p>
          <a:p>
            <a:pPr>
              <a:buFont typeface="Symbol" pitchFamily="18" charset="2"/>
              <a:buChar char="•"/>
            </a:pPr>
            <a:endParaRPr lang="tr-TR" dirty="0" smtClean="0">
              <a:latin typeface="Arial Rounded MT Bold" pitchFamily="34" charset="0"/>
            </a:endParaRPr>
          </a:p>
          <a:p>
            <a:pPr>
              <a:buFont typeface="Symbol" pitchFamily="18" charset="2"/>
              <a:buChar char="•"/>
            </a:pPr>
            <a:endParaRPr lang="tr-TR" dirty="0" smtClean="0">
              <a:latin typeface="Arial Rounded MT Bold" pitchFamily="34" charset="0"/>
            </a:endParaRPr>
          </a:p>
          <a:p>
            <a:pPr>
              <a:buFont typeface="Symbol" pitchFamily="18" charset="2"/>
              <a:buChar char="•"/>
            </a:pPr>
            <a:r>
              <a:rPr lang="tr-TR" dirty="0" smtClean="0">
                <a:latin typeface="Arial Rounded MT Bold" pitchFamily="34" charset="0"/>
              </a:rPr>
              <a:t>Hazır olduğunuzu </a:t>
            </a:r>
          </a:p>
          <a:p>
            <a:pPr>
              <a:buNone/>
            </a:pPr>
            <a:r>
              <a:rPr lang="tr-TR" dirty="0" smtClean="0">
                <a:latin typeface="Arial Rounded MT Bold" pitchFamily="34" charset="0"/>
              </a:rPr>
              <a:t>    düşündüğünüzde sınava başlayın.</a:t>
            </a:r>
            <a:endParaRPr lang="tr-TR" dirty="0">
              <a:latin typeface="Arial Rounded MT Bold" pitchFamily="34" charset="0"/>
            </a:endParaRPr>
          </a:p>
        </p:txBody>
      </p:sp>
      <p:pic>
        <p:nvPicPr>
          <p:cNvPr id="4" name="Picture 5" descr="BS02064_"/>
          <p:cNvPicPr>
            <a:picLocks noChangeAspect="1" noChangeArrowheads="1"/>
          </p:cNvPicPr>
          <p:nvPr/>
        </p:nvPicPr>
        <p:blipFill>
          <a:blip r:embed="rId2" cstate="print"/>
          <a:srcRect/>
          <a:stretch>
            <a:fillRect/>
          </a:stretch>
        </p:blipFill>
        <p:spPr bwMode="auto">
          <a:xfrm>
            <a:off x="4355976" y="4149080"/>
            <a:ext cx="2971800" cy="1712913"/>
          </a:xfrm>
          <a:prstGeom prst="rect">
            <a:avLst/>
          </a:prstGeom>
          <a:noFill/>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800" b="1" dirty="0" smtClean="0">
                <a:solidFill>
                  <a:srgbClr val="660066"/>
                </a:solidFill>
                <a:latin typeface="Arial Rounded MT Bold" pitchFamily="34" charset="0"/>
                <a:cs typeface="Times New Roman" pitchFamily="18" charset="0"/>
              </a:rPr>
              <a:t>SINAV SÜRES</a:t>
            </a:r>
            <a:r>
              <a:rPr lang="tr-TR" sz="4800" b="1" dirty="0" smtClean="0">
                <a:solidFill>
                  <a:srgbClr val="660066"/>
                </a:solidFill>
                <a:latin typeface="Arial Rounded MT Bold" pitchFamily="34" charset="0"/>
              </a:rPr>
              <a:t>İ</a:t>
            </a:r>
            <a:r>
              <a:rPr lang="tr-TR" sz="4800" b="1" dirty="0" smtClean="0">
                <a:solidFill>
                  <a:srgbClr val="660066"/>
                </a:solidFill>
                <a:latin typeface="Arial Rounded MT Bold" pitchFamily="34" charset="0"/>
                <a:cs typeface="Times New Roman" pitchFamily="18" charset="0"/>
              </a:rPr>
              <a:t>NCE</a:t>
            </a:r>
            <a:endParaRPr lang="tr-TR" sz="4800" b="1" dirty="0">
              <a:solidFill>
                <a:srgbClr val="660066"/>
              </a:solidFill>
              <a:latin typeface="Arial Rounded MT Bold" pitchFamily="34" charset="0"/>
            </a:endParaRPr>
          </a:p>
        </p:txBody>
      </p:sp>
      <p:sp>
        <p:nvSpPr>
          <p:cNvPr id="3" name="2 İçerik Yer Tutucusu"/>
          <p:cNvSpPr>
            <a:spLocks noGrp="1"/>
          </p:cNvSpPr>
          <p:nvPr>
            <p:ph idx="1"/>
          </p:nvPr>
        </p:nvSpPr>
        <p:spPr/>
        <p:txBody>
          <a:bodyPr>
            <a:normAutofit fontScale="85000" lnSpcReduction="10000"/>
          </a:bodyPr>
          <a:lstStyle/>
          <a:p>
            <a:pPr>
              <a:buFont typeface="Symbol" pitchFamily="18" charset="2"/>
              <a:buChar char="•"/>
            </a:pPr>
            <a:r>
              <a:rPr lang="tr-TR" dirty="0" smtClean="0">
                <a:latin typeface="Arial Rounded MT Bold" pitchFamily="34" charset="0"/>
              </a:rPr>
              <a:t>Kontrolün kendinizde olduğunu hissettiğinizde ve soruları dikkatle okumaya başladığınızda kaygınız azalacaktır.</a:t>
            </a:r>
          </a:p>
          <a:p>
            <a:pPr>
              <a:buNone/>
            </a:pPr>
            <a:endParaRPr lang="tr-TR" dirty="0" smtClean="0">
              <a:latin typeface="Arial Rounded MT Bold" pitchFamily="34" charset="0"/>
            </a:endParaRPr>
          </a:p>
          <a:p>
            <a:pPr>
              <a:buNone/>
            </a:pPr>
            <a:r>
              <a:rPr lang="tr-TR" dirty="0" smtClean="0">
                <a:latin typeface="Arial Rounded MT Bold" pitchFamily="34" charset="0"/>
              </a:rPr>
              <a:t>                                       </a:t>
            </a:r>
          </a:p>
          <a:p>
            <a:pPr>
              <a:buFont typeface="Symbol" pitchFamily="18" charset="2"/>
              <a:buChar char="•"/>
            </a:pPr>
            <a:r>
              <a:rPr lang="tr-TR" dirty="0" smtClean="0">
                <a:latin typeface="Arial Rounded MT Bold" pitchFamily="34" charset="0"/>
              </a:rPr>
              <a:t>Yönergeyi dikkatle okuyun ve sorulara göz gezdirin. </a:t>
            </a:r>
          </a:p>
          <a:p>
            <a:pPr>
              <a:buFont typeface="Symbol" pitchFamily="18" charset="2"/>
              <a:buChar char="•"/>
            </a:pPr>
            <a:endParaRPr lang="tr-TR" dirty="0" smtClean="0">
              <a:latin typeface="Arial Rounded MT Bold" pitchFamily="34" charset="0"/>
            </a:endParaRPr>
          </a:p>
          <a:p>
            <a:pPr>
              <a:buFont typeface="Symbol" pitchFamily="18" charset="2"/>
              <a:buChar char="•"/>
            </a:pPr>
            <a:endParaRPr lang="tr-TR" dirty="0" smtClean="0">
              <a:latin typeface="Arial Rounded MT Bold" pitchFamily="34" charset="0"/>
            </a:endParaRPr>
          </a:p>
          <a:p>
            <a:pPr>
              <a:buFont typeface="Symbol" pitchFamily="18" charset="2"/>
              <a:buChar char="•"/>
            </a:pPr>
            <a:r>
              <a:rPr lang="tr-TR" dirty="0" smtClean="0">
                <a:latin typeface="Arial Rounded MT Bold" pitchFamily="34" charset="0"/>
              </a:rPr>
              <a:t>Zamanı nasıl kullanacağınıza ve soruları hangi sırayla cevaplayacağınıza karar verin.</a:t>
            </a:r>
          </a:p>
          <a:p>
            <a:endParaRPr lang="tr-T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800" b="1" dirty="0" smtClean="0">
                <a:solidFill>
                  <a:srgbClr val="660066"/>
                </a:solidFill>
                <a:latin typeface="Arial Rounded MT Bold" pitchFamily="34" charset="0"/>
                <a:cs typeface="Times New Roman" pitchFamily="18" charset="0"/>
              </a:rPr>
              <a:t>SINAV SÜRES</a:t>
            </a:r>
            <a:r>
              <a:rPr lang="tr-TR" sz="4800" b="1" dirty="0" smtClean="0">
                <a:solidFill>
                  <a:srgbClr val="660066"/>
                </a:solidFill>
                <a:latin typeface="Arial Rounded MT Bold" pitchFamily="34" charset="0"/>
              </a:rPr>
              <a:t>İ</a:t>
            </a:r>
            <a:r>
              <a:rPr lang="tr-TR" sz="4800" b="1" dirty="0" smtClean="0">
                <a:solidFill>
                  <a:srgbClr val="660066"/>
                </a:solidFill>
                <a:latin typeface="Arial Rounded MT Bold" pitchFamily="34" charset="0"/>
                <a:cs typeface="Times New Roman" pitchFamily="18" charset="0"/>
              </a:rPr>
              <a:t>NCE</a:t>
            </a:r>
            <a:endParaRPr lang="tr-TR" b="1" dirty="0">
              <a:solidFill>
                <a:srgbClr val="660066"/>
              </a:solidFill>
              <a:latin typeface="Arial Rounded MT Bold" pitchFamily="34" charset="0"/>
            </a:endParaRPr>
          </a:p>
        </p:txBody>
      </p:sp>
      <p:sp>
        <p:nvSpPr>
          <p:cNvPr id="3" name="2 İçerik Yer Tutucusu"/>
          <p:cNvSpPr>
            <a:spLocks noGrp="1"/>
          </p:cNvSpPr>
          <p:nvPr>
            <p:ph idx="1"/>
          </p:nvPr>
        </p:nvSpPr>
        <p:spPr/>
        <p:txBody>
          <a:bodyPr/>
          <a:lstStyle/>
          <a:p>
            <a:endParaRPr lang="tr-TR" dirty="0" smtClean="0">
              <a:solidFill>
                <a:srgbClr val="000000"/>
              </a:solidFill>
              <a:effectLst>
                <a:outerShdw blurRad="38100" dist="38100" dir="2700000" algn="tl">
                  <a:srgbClr val="FFFFFF"/>
                </a:outerShdw>
              </a:effectLst>
              <a:latin typeface="Comic Sans MS" pitchFamily="66" charset="0"/>
            </a:endParaRPr>
          </a:p>
          <a:p>
            <a:endParaRPr lang="tr-TR" dirty="0" smtClean="0">
              <a:solidFill>
                <a:srgbClr val="000000"/>
              </a:solidFill>
              <a:effectLst>
                <a:outerShdw blurRad="38100" dist="38100" dir="2700000" algn="tl">
                  <a:srgbClr val="FFFFFF"/>
                </a:outerShdw>
              </a:effectLst>
              <a:latin typeface="Comic Sans MS" pitchFamily="66" charset="0"/>
            </a:endParaRPr>
          </a:p>
          <a:p>
            <a:endParaRPr lang="tr-TR" dirty="0" smtClean="0">
              <a:solidFill>
                <a:srgbClr val="000000"/>
              </a:solidFill>
              <a:effectLst>
                <a:outerShdw blurRad="38100" dist="38100" dir="2700000" algn="tl">
                  <a:srgbClr val="FFFFFF"/>
                </a:outerShdw>
              </a:effectLst>
              <a:latin typeface="Comic Sans MS" pitchFamily="66" charset="0"/>
            </a:endParaRPr>
          </a:p>
          <a:p>
            <a:pPr algn="ctr">
              <a:buNone/>
            </a:pPr>
            <a:r>
              <a:rPr lang="tr-TR" dirty="0" smtClean="0">
                <a:solidFill>
                  <a:srgbClr val="000000"/>
                </a:solidFill>
                <a:effectLst>
                  <a:outerShdw blurRad="38100" dist="38100" dir="2700000" algn="tl">
                    <a:srgbClr val="FFFFFF"/>
                  </a:outerShdw>
                </a:effectLst>
                <a:latin typeface="Comic Sans MS" pitchFamily="66" charset="0"/>
              </a:rPr>
              <a:t>  </a:t>
            </a:r>
            <a:r>
              <a:rPr lang="tr-TR" dirty="0" smtClean="0">
                <a:latin typeface="Arial Rounded MT Bold" pitchFamily="34" charset="0"/>
              </a:rPr>
              <a:t>Cevaplayabileceğiniz sorulardan başlamak en iyisidir. Yapabildiğiniz sorulardan başlamak sizi motive eder.</a:t>
            </a:r>
          </a:p>
          <a:p>
            <a:endParaRPr lang="tr-T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5400" b="1" dirty="0" smtClean="0">
                <a:solidFill>
                  <a:srgbClr val="660066"/>
                </a:solidFill>
                <a:latin typeface="Arial Rounded MT Bold" pitchFamily="34" charset="0"/>
                <a:cs typeface="Times New Roman" pitchFamily="18" charset="0"/>
              </a:rPr>
              <a:t>SINAV SÜRES</a:t>
            </a:r>
            <a:r>
              <a:rPr lang="tr-TR" sz="5400" b="1" dirty="0" smtClean="0">
                <a:solidFill>
                  <a:srgbClr val="660066"/>
                </a:solidFill>
                <a:latin typeface="Arial Rounded MT Bold" pitchFamily="34" charset="0"/>
              </a:rPr>
              <a:t>İ</a:t>
            </a:r>
            <a:r>
              <a:rPr lang="tr-TR" sz="5400" b="1" dirty="0" smtClean="0">
                <a:solidFill>
                  <a:srgbClr val="660066"/>
                </a:solidFill>
                <a:latin typeface="Arial Rounded MT Bold" pitchFamily="34" charset="0"/>
                <a:cs typeface="Times New Roman" pitchFamily="18" charset="0"/>
              </a:rPr>
              <a:t>NCE</a:t>
            </a:r>
            <a:endParaRPr lang="tr-TR" sz="5400" b="1" dirty="0">
              <a:solidFill>
                <a:srgbClr val="660066"/>
              </a:solidFill>
              <a:latin typeface="Arial Rounded MT Bold" pitchFamily="34" charset="0"/>
            </a:endParaRPr>
          </a:p>
        </p:txBody>
      </p:sp>
      <p:sp>
        <p:nvSpPr>
          <p:cNvPr id="3" name="2 İçerik Yer Tutucusu"/>
          <p:cNvSpPr>
            <a:spLocks noGrp="1"/>
          </p:cNvSpPr>
          <p:nvPr>
            <p:ph idx="1"/>
          </p:nvPr>
        </p:nvSpPr>
        <p:spPr/>
        <p:txBody>
          <a:bodyPr>
            <a:normAutofit lnSpcReduction="10000"/>
          </a:bodyPr>
          <a:lstStyle/>
          <a:p>
            <a:pPr>
              <a:buFont typeface="Symbol" pitchFamily="18" charset="2"/>
              <a:buChar char="•"/>
            </a:pPr>
            <a:r>
              <a:rPr lang="tr-TR" dirty="0" smtClean="0">
                <a:latin typeface="Arial Rounded MT Bold" pitchFamily="34" charset="0"/>
              </a:rPr>
              <a:t>Bir soruyu cevaplarken aklınıza başka bir soru ile ilgili bir bilgi ya da düşünce gelirse, başka bir kağıda kısaca not edin, o sorunun cevabını düşünerek vakit kaybetmeyin ve dikkatinizi dağıtmayın.              </a:t>
            </a:r>
          </a:p>
          <a:p>
            <a:pPr>
              <a:buNone/>
            </a:pPr>
            <a:r>
              <a:rPr lang="tr-TR" dirty="0" smtClean="0">
                <a:latin typeface="Arial Rounded MT Bold" pitchFamily="34" charset="0"/>
              </a:rPr>
              <a:t>                    </a:t>
            </a:r>
          </a:p>
          <a:p>
            <a:pPr>
              <a:buFont typeface="Symbol" pitchFamily="18" charset="2"/>
              <a:buChar char="•"/>
            </a:pPr>
            <a:r>
              <a:rPr lang="tr-TR" dirty="0" smtClean="0">
                <a:latin typeface="Arial Rounded MT Bold" pitchFamily="34" charset="0"/>
              </a:rPr>
              <a:t>Dikkatinizin dağılması ve konsantrasyonunuzun bozulması yeniden kaygılanmanıza neden olur.</a:t>
            </a:r>
            <a:endParaRPr lang="tr-TR" dirty="0">
              <a:latin typeface="Arial Rounded MT Bold"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800" b="1" dirty="0" smtClean="0">
                <a:solidFill>
                  <a:srgbClr val="660066"/>
                </a:solidFill>
                <a:effectLst>
                  <a:outerShdw blurRad="38100" dist="38100" dir="2700000" algn="tl">
                    <a:srgbClr val="000000">
                      <a:alpha val="43137"/>
                    </a:srgbClr>
                  </a:outerShdw>
                </a:effectLst>
                <a:latin typeface="Arial Rounded MT Bold" pitchFamily="34" charset="0"/>
                <a:cs typeface="Times New Roman" pitchFamily="18" charset="0"/>
              </a:rPr>
              <a:t>SINAV SÜRES</a:t>
            </a:r>
            <a:r>
              <a:rPr lang="tr-TR" sz="4800" b="1" dirty="0" smtClean="0">
                <a:solidFill>
                  <a:srgbClr val="660066"/>
                </a:solidFill>
                <a:effectLst>
                  <a:outerShdw blurRad="38100" dist="38100" dir="2700000" algn="tl">
                    <a:srgbClr val="000000">
                      <a:alpha val="43137"/>
                    </a:srgbClr>
                  </a:outerShdw>
                </a:effectLst>
                <a:latin typeface="Arial Rounded MT Bold" pitchFamily="34" charset="0"/>
              </a:rPr>
              <a:t>İ</a:t>
            </a:r>
            <a:r>
              <a:rPr lang="tr-TR" sz="4800" b="1" dirty="0" smtClean="0">
                <a:solidFill>
                  <a:srgbClr val="660066"/>
                </a:solidFill>
                <a:effectLst>
                  <a:outerShdw blurRad="38100" dist="38100" dir="2700000" algn="tl">
                    <a:srgbClr val="000000">
                      <a:alpha val="43137"/>
                    </a:srgbClr>
                  </a:outerShdw>
                </a:effectLst>
                <a:latin typeface="Arial Rounded MT Bold" pitchFamily="34" charset="0"/>
                <a:cs typeface="Times New Roman" pitchFamily="18" charset="0"/>
              </a:rPr>
              <a:t>NCE</a:t>
            </a:r>
            <a:endParaRPr lang="tr-TR" b="1" dirty="0">
              <a:solidFill>
                <a:srgbClr val="660066"/>
              </a:solidFill>
              <a:effectLst>
                <a:outerShdw blurRad="38100" dist="38100" dir="2700000" algn="tl">
                  <a:srgbClr val="000000">
                    <a:alpha val="43137"/>
                  </a:srgbClr>
                </a:outerShdw>
              </a:effectLst>
              <a:latin typeface="Arial Rounded MT Bold" pitchFamily="34" charset="0"/>
            </a:endParaRPr>
          </a:p>
        </p:txBody>
      </p:sp>
      <p:sp>
        <p:nvSpPr>
          <p:cNvPr id="3" name="2 İçerik Yer Tutucusu"/>
          <p:cNvSpPr>
            <a:spLocks noGrp="1"/>
          </p:cNvSpPr>
          <p:nvPr>
            <p:ph idx="1"/>
          </p:nvPr>
        </p:nvSpPr>
        <p:spPr/>
        <p:txBody>
          <a:bodyPr>
            <a:normAutofit fontScale="92500" lnSpcReduction="20000"/>
          </a:bodyPr>
          <a:lstStyle/>
          <a:p>
            <a:pPr>
              <a:buFont typeface="Symbol" pitchFamily="18" charset="2"/>
              <a:buChar char="•"/>
            </a:pPr>
            <a:r>
              <a:rPr lang="tr-TR" dirty="0" smtClean="0">
                <a:latin typeface="Arial Rounded MT Bold" pitchFamily="34" charset="0"/>
              </a:rPr>
              <a:t>Konsantrasyonunuz bozulur ve kaygı düzeyiniz yükselirse, o ana kadar iyi gittiğinizi göz önüne alarak, uyguladığınız tekniği tekrarlayın ve sınava devam edin. </a:t>
            </a:r>
          </a:p>
          <a:p>
            <a:pPr>
              <a:buFont typeface="Symbol" pitchFamily="18" charset="2"/>
              <a:buChar char="•"/>
            </a:pPr>
            <a:endParaRPr lang="tr-TR" dirty="0" smtClean="0">
              <a:latin typeface="Arial Rounded MT Bold" pitchFamily="34" charset="0"/>
            </a:endParaRPr>
          </a:p>
          <a:p>
            <a:pPr>
              <a:buFont typeface="Symbol" pitchFamily="18" charset="2"/>
              <a:buChar char="•"/>
            </a:pPr>
            <a:endParaRPr lang="tr-TR" dirty="0" smtClean="0">
              <a:latin typeface="Arial Rounded MT Bold" pitchFamily="34" charset="0"/>
            </a:endParaRPr>
          </a:p>
          <a:p>
            <a:pPr>
              <a:buFont typeface="Symbol" pitchFamily="18" charset="2"/>
              <a:buChar char="•"/>
            </a:pPr>
            <a:endParaRPr lang="tr-TR" dirty="0" smtClean="0">
              <a:latin typeface="Arial Rounded MT Bold" pitchFamily="34" charset="0"/>
            </a:endParaRPr>
          </a:p>
          <a:p>
            <a:pPr>
              <a:buFont typeface="Symbol" pitchFamily="18" charset="2"/>
              <a:buChar char="•"/>
            </a:pPr>
            <a:endParaRPr lang="tr-TR" dirty="0" smtClean="0">
              <a:latin typeface="Arial Rounded MT Bold" pitchFamily="34" charset="0"/>
            </a:endParaRPr>
          </a:p>
          <a:p>
            <a:pPr>
              <a:buFont typeface="Symbol" pitchFamily="18" charset="2"/>
              <a:buChar char="•"/>
            </a:pPr>
            <a:endParaRPr lang="tr-TR" dirty="0" smtClean="0">
              <a:latin typeface="Arial Rounded MT Bold" pitchFamily="34" charset="0"/>
            </a:endParaRPr>
          </a:p>
          <a:p>
            <a:pPr>
              <a:buFont typeface="Symbol" pitchFamily="18" charset="2"/>
              <a:buChar char="•"/>
            </a:pPr>
            <a:endParaRPr lang="tr-TR" dirty="0" smtClean="0">
              <a:latin typeface="Arial Rounded MT Bold" pitchFamily="34" charset="0"/>
            </a:endParaRPr>
          </a:p>
          <a:p>
            <a:pPr>
              <a:buFont typeface="Symbol" pitchFamily="18" charset="2"/>
              <a:buChar char="•"/>
            </a:pPr>
            <a:r>
              <a:rPr lang="tr-TR" dirty="0" smtClean="0">
                <a:latin typeface="Arial Rounded MT Bold" pitchFamily="34" charset="0"/>
              </a:rPr>
              <a:t>Kaygınıza teslim olmayın ve bu durumla baş edebileceğinizi unutmayın.</a:t>
            </a:r>
          </a:p>
          <a:p>
            <a:endParaRPr lang="tr-TR" dirty="0"/>
          </a:p>
        </p:txBody>
      </p:sp>
      <p:pic>
        <p:nvPicPr>
          <p:cNvPr id="4" name="Picture 5" descr="BD06517_"/>
          <p:cNvPicPr>
            <a:picLocks noChangeAspect="1" noChangeArrowheads="1"/>
          </p:cNvPicPr>
          <p:nvPr/>
        </p:nvPicPr>
        <p:blipFill>
          <a:blip r:embed="rId2" cstate="print"/>
          <a:srcRect/>
          <a:stretch>
            <a:fillRect/>
          </a:stretch>
        </p:blipFill>
        <p:spPr bwMode="auto">
          <a:xfrm>
            <a:off x="3275856" y="3429000"/>
            <a:ext cx="2304256" cy="1800200"/>
          </a:xfrm>
          <a:prstGeom prst="rect">
            <a:avLst/>
          </a:prstGeom>
          <a:noFill/>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800" b="1" dirty="0" smtClean="0">
                <a:solidFill>
                  <a:srgbClr val="660066"/>
                </a:solidFill>
                <a:latin typeface="Arial Rounded MT Bold" pitchFamily="34" charset="0"/>
                <a:cs typeface="Times New Roman" pitchFamily="18" charset="0"/>
              </a:rPr>
              <a:t>SINAVDAN SONRA</a:t>
            </a:r>
            <a:endParaRPr lang="tr-TR" b="1" dirty="0">
              <a:solidFill>
                <a:srgbClr val="660066"/>
              </a:solidFill>
              <a:latin typeface="Arial Rounded MT Bold" pitchFamily="34" charset="0"/>
            </a:endParaRPr>
          </a:p>
        </p:txBody>
      </p:sp>
      <p:sp>
        <p:nvSpPr>
          <p:cNvPr id="3" name="2 İçerik Yer Tutucusu"/>
          <p:cNvSpPr>
            <a:spLocks noGrp="1"/>
          </p:cNvSpPr>
          <p:nvPr>
            <p:ph idx="1"/>
          </p:nvPr>
        </p:nvSpPr>
        <p:spPr/>
        <p:txBody>
          <a:bodyPr/>
          <a:lstStyle/>
          <a:p>
            <a:pPr>
              <a:buNone/>
            </a:pPr>
            <a:r>
              <a:rPr lang="tr-TR" dirty="0" smtClean="0">
                <a:latin typeface="Arial Rounded MT Bold" pitchFamily="34" charset="0"/>
                <a:cs typeface="Times New Roman" pitchFamily="18" charset="0"/>
              </a:rPr>
              <a:t>   S</a:t>
            </a:r>
            <a:r>
              <a:rPr lang="tr-TR" dirty="0" smtClean="0">
                <a:latin typeface="Arial Rounded MT Bold" pitchFamily="34" charset="0"/>
              </a:rPr>
              <a:t>ı</a:t>
            </a:r>
            <a:r>
              <a:rPr lang="tr-TR" dirty="0" smtClean="0">
                <a:latin typeface="Arial Rounded MT Bold" pitchFamily="34" charset="0"/>
                <a:cs typeface="Times New Roman" pitchFamily="18" charset="0"/>
              </a:rPr>
              <a:t>nav</a:t>
            </a:r>
            <a:r>
              <a:rPr lang="tr-TR" dirty="0" smtClean="0">
                <a:latin typeface="Arial Rounded MT Bold" pitchFamily="34" charset="0"/>
              </a:rPr>
              <a:t>ı</a:t>
            </a:r>
            <a:r>
              <a:rPr lang="tr-TR" dirty="0" smtClean="0">
                <a:latin typeface="Arial Rounded MT Bold" pitchFamily="34" charset="0"/>
                <a:cs typeface="Times New Roman" pitchFamily="18" charset="0"/>
              </a:rPr>
              <a:t>n</a:t>
            </a:r>
            <a:r>
              <a:rPr lang="tr-TR" dirty="0" smtClean="0">
                <a:latin typeface="Arial Rounded MT Bold" pitchFamily="34" charset="0"/>
              </a:rPr>
              <a:t>ı</a:t>
            </a:r>
            <a:r>
              <a:rPr lang="tr-TR" dirty="0" smtClean="0">
                <a:latin typeface="Arial Rounded MT Bold" pitchFamily="34" charset="0"/>
                <a:cs typeface="Times New Roman" pitchFamily="18" charset="0"/>
              </a:rPr>
              <a:t>z iyi veya kötü geçsin, s</a:t>
            </a:r>
            <a:r>
              <a:rPr lang="tr-TR" dirty="0" smtClean="0">
                <a:latin typeface="Arial Rounded MT Bold" pitchFamily="34" charset="0"/>
              </a:rPr>
              <a:t>ı</a:t>
            </a:r>
            <a:r>
              <a:rPr lang="tr-TR" dirty="0" smtClean="0">
                <a:latin typeface="Arial Rounded MT Bold" pitchFamily="34" charset="0"/>
                <a:cs typeface="Times New Roman" pitchFamily="18" charset="0"/>
              </a:rPr>
              <a:t>navdan sonra kendinizi ödüllendirin; kendinize</a:t>
            </a:r>
            <a:r>
              <a:rPr lang="tr-TR" dirty="0" smtClean="0">
                <a:latin typeface="Arial Rounded MT Bold" pitchFamily="34" charset="0"/>
              </a:rPr>
              <a:t> </a:t>
            </a:r>
            <a:r>
              <a:rPr lang="tr-TR" dirty="0" smtClean="0">
                <a:latin typeface="Arial Rounded MT Bold" pitchFamily="34" charset="0"/>
                <a:cs typeface="Times New Roman" pitchFamily="18" charset="0"/>
              </a:rPr>
              <a:t>sevdi</a:t>
            </a:r>
            <a:r>
              <a:rPr lang="tr-TR" dirty="0" smtClean="0">
                <a:latin typeface="Arial Rounded MT Bold" pitchFamily="34" charset="0"/>
              </a:rPr>
              <a:t>ğ</a:t>
            </a:r>
            <a:r>
              <a:rPr lang="tr-TR" dirty="0" smtClean="0">
                <a:latin typeface="Arial Rounded MT Bold" pitchFamily="34" charset="0"/>
                <a:cs typeface="Times New Roman" pitchFamily="18" charset="0"/>
              </a:rPr>
              <a:t>iniz bir </a:t>
            </a:r>
            <a:r>
              <a:rPr lang="tr-TR" dirty="0" smtClean="0">
                <a:latin typeface="Arial Rounded MT Bold" pitchFamily="34" charset="0"/>
              </a:rPr>
              <a:t>ş</a:t>
            </a:r>
            <a:r>
              <a:rPr lang="tr-TR" dirty="0" smtClean="0">
                <a:latin typeface="Arial Rounded MT Bold" pitchFamily="34" charset="0"/>
                <a:cs typeface="Times New Roman" pitchFamily="18" charset="0"/>
              </a:rPr>
              <a:t>eyler al</a:t>
            </a:r>
            <a:r>
              <a:rPr lang="tr-TR" dirty="0" smtClean="0">
                <a:latin typeface="Arial Rounded MT Bold" pitchFamily="34" charset="0"/>
              </a:rPr>
              <a:t>ı</a:t>
            </a:r>
            <a:r>
              <a:rPr lang="tr-TR" dirty="0" smtClean="0">
                <a:latin typeface="Arial Rounded MT Bold" pitchFamily="34" charset="0"/>
                <a:cs typeface="Times New Roman" pitchFamily="18" charset="0"/>
              </a:rPr>
              <a:t>n, ho</a:t>
            </a:r>
            <a:r>
              <a:rPr lang="tr-TR" dirty="0" smtClean="0">
                <a:latin typeface="Arial Rounded MT Bold" pitchFamily="34" charset="0"/>
              </a:rPr>
              <a:t>ş</a:t>
            </a:r>
            <a:r>
              <a:rPr lang="tr-TR" dirty="0" smtClean="0">
                <a:latin typeface="Arial Rounded MT Bold" pitchFamily="34" charset="0"/>
                <a:cs typeface="Times New Roman" pitchFamily="18" charset="0"/>
              </a:rPr>
              <a:t>land</a:t>
            </a:r>
            <a:r>
              <a:rPr lang="tr-TR" dirty="0" smtClean="0">
                <a:latin typeface="Arial Rounded MT Bold" pitchFamily="34" charset="0"/>
              </a:rPr>
              <a:t>ığı</a:t>
            </a:r>
            <a:r>
              <a:rPr lang="tr-TR" dirty="0" smtClean="0">
                <a:latin typeface="Arial Rounded MT Bold" pitchFamily="34" charset="0"/>
                <a:cs typeface="Times New Roman" pitchFamily="18" charset="0"/>
              </a:rPr>
              <a:t>n</a:t>
            </a:r>
            <a:r>
              <a:rPr lang="tr-TR" dirty="0" smtClean="0">
                <a:latin typeface="Arial Rounded MT Bold" pitchFamily="34" charset="0"/>
              </a:rPr>
              <a:t>ı</a:t>
            </a:r>
            <a:r>
              <a:rPr lang="tr-TR" dirty="0" smtClean="0">
                <a:latin typeface="Arial Rounded MT Bold" pitchFamily="34" charset="0"/>
                <a:cs typeface="Times New Roman" pitchFamily="18" charset="0"/>
              </a:rPr>
              <a:t>z bir </a:t>
            </a:r>
            <a:r>
              <a:rPr lang="tr-TR" dirty="0" smtClean="0">
                <a:latin typeface="Arial Rounded MT Bold" pitchFamily="34" charset="0"/>
              </a:rPr>
              <a:t>ş</a:t>
            </a:r>
            <a:r>
              <a:rPr lang="tr-TR" dirty="0" smtClean="0">
                <a:latin typeface="Arial Rounded MT Bold" pitchFamily="34" charset="0"/>
                <a:cs typeface="Times New Roman" pitchFamily="18" charset="0"/>
              </a:rPr>
              <a:t>eyler yap</a:t>
            </a:r>
            <a:r>
              <a:rPr lang="tr-TR" dirty="0" smtClean="0">
                <a:latin typeface="Arial Rounded MT Bold" pitchFamily="34" charset="0"/>
              </a:rPr>
              <a:t>ı</a:t>
            </a:r>
            <a:r>
              <a:rPr lang="tr-TR" dirty="0" smtClean="0">
                <a:latin typeface="Arial Rounded MT Bold" pitchFamily="34" charset="0"/>
                <a:cs typeface="Times New Roman" pitchFamily="18" charset="0"/>
              </a:rPr>
              <a:t>n. </a:t>
            </a:r>
            <a:endParaRPr lang="tr-TR" dirty="0" smtClean="0">
              <a:latin typeface="Arial Rounded MT Bold" pitchFamily="34" charset="0"/>
            </a:endParaRPr>
          </a:p>
          <a:p>
            <a:endParaRPr lang="tr-TR" dirty="0"/>
          </a:p>
        </p:txBody>
      </p:sp>
      <p:pic>
        <p:nvPicPr>
          <p:cNvPr id="4" name="Picture 5" descr="BD04897_"/>
          <p:cNvPicPr>
            <a:picLocks noChangeAspect="1" noChangeArrowheads="1"/>
          </p:cNvPicPr>
          <p:nvPr/>
        </p:nvPicPr>
        <p:blipFill>
          <a:blip r:embed="rId2" cstate="print"/>
          <a:srcRect/>
          <a:stretch>
            <a:fillRect/>
          </a:stretch>
        </p:blipFill>
        <p:spPr bwMode="auto">
          <a:xfrm>
            <a:off x="2339752" y="3861048"/>
            <a:ext cx="3743325" cy="279082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260648"/>
            <a:ext cx="8229600" cy="1143000"/>
          </a:xfrm>
        </p:spPr>
        <p:txBody>
          <a:bodyPr>
            <a:normAutofit/>
          </a:bodyPr>
          <a:lstStyle/>
          <a:p>
            <a:r>
              <a:rPr lang="tr-TR" sz="4800" b="1" dirty="0" smtClean="0">
                <a:solidFill>
                  <a:srgbClr val="660066"/>
                </a:solidFill>
                <a:effectLst>
                  <a:outerShdw blurRad="38100" dist="38100" dir="2700000" algn="tl">
                    <a:srgbClr val="000000">
                      <a:alpha val="43137"/>
                    </a:srgbClr>
                  </a:outerShdw>
                </a:effectLst>
                <a:latin typeface="Arial Rounded MT Bold" pitchFamily="34" charset="0"/>
              </a:rPr>
              <a:t>SINAV KAYGISI NEDİR?</a:t>
            </a:r>
            <a:endParaRPr lang="tr-TR" sz="4800" dirty="0">
              <a:solidFill>
                <a:srgbClr val="660066"/>
              </a:solidFill>
              <a:effectLst>
                <a:outerShdw blurRad="38100" dist="38100" dir="2700000" algn="tl">
                  <a:srgbClr val="000000">
                    <a:alpha val="43137"/>
                  </a:srgbClr>
                </a:outerShdw>
              </a:effectLst>
              <a:latin typeface="Arial Rounded MT Bold" pitchFamily="34" charset="0"/>
            </a:endParaRPr>
          </a:p>
        </p:txBody>
      </p:sp>
      <p:sp>
        <p:nvSpPr>
          <p:cNvPr id="3" name="2 İçerik Yer Tutucusu"/>
          <p:cNvSpPr>
            <a:spLocks noGrp="1"/>
          </p:cNvSpPr>
          <p:nvPr>
            <p:ph idx="1"/>
          </p:nvPr>
        </p:nvSpPr>
        <p:spPr/>
        <p:txBody>
          <a:bodyPr>
            <a:normAutofit/>
          </a:bodyPr>
          <a:lstStyle/>
          <a:p>
            <a:r>
              <a:rPr lang="tr-TR" b="1" dirty="0" smtClean="0">
                <a:solidFill>
                  <a:srgbClr val="000000"/>
                </a:solidFill>
                <a:effectLst>
                  <a:outerShdw blurRad="38100" dist="38100" dir="2700000" algn="tl">
                    <a:srgbClr val="FFFFFF"/>
                  </a:outerShdw>
                </a:effectLst>
              </a:rPr>
              <a:t>   </a:t>
            </a:r>
            <a:r>
              <a:rPr lang="tr-TR" dirty="0" smtClean="0">
                <a:latin typeface="Arial Rounded MT Bold" pitchFamily="34" charset="0"/>
              </a:rPr>
              <a:t>Sınav öncesinde yaşanan, stresin doğurduğu karmaşık, fizyolojik ve duygusal tepkilerdir. </a:t>
            </a:r>
          </a:p>
          <a:p>
            <a:endParaRPr lang="tr-TR" dirty="0" smtClean="0">
              <a:latin typeface="Arial Rounded MT Bold" pitchFamily="34" charset="0"/>
            </a:endParaRPr>
          </a:p>
          <a:p>
            <a:endParaRPr lang="tr-TR" dirty="0" smtClean="0">
              <a:latin typeface="Arial Rounded MT Bold" pitchFamily="34" charset="0"/>
            </a:endParaRPr>
          </a:p>
          <a:p>
            <a:r>
              <a:rPr lang="tr-TR" dirty="0" smtClean="0">
                <a:latin typeface="Arial Rounded MT Bold" pitchFamily="34" charset="0"/>
              </a:rPr>
              <a:t>Sınav kaygısı, kaygının özel bir türüdür ve “öteki”lerin bireyi değerlendirme ortamlarında belirginleşir. YGS ve LYS sınavı da bu ortamlardan biridir.</a:t>
            </a:r>
            <a:endParaRPr lang="tr-TR" dirty="0">
              <a:latin typeface="Arial Rounded MT Bold"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4400" b="1" dirty="0" smtClean="0">
                <a:solidFill>
                  <a:srgbClr val="660066"/>
                </a:solidFill>
                <a:latin typeface="Arial Rounded MT Bold" pitchFamily="34" charset="0"/>
                <a:cs typeface="Times New Roman" pitchFamily="18" charset="0"/>
              </a:rPr>
              <a:t>SINAVDAN SONRA</a:t>
            </a:r>
            <a:endParaRPr lang="tr-TR" dirty="0"/>
          </a:p>
        </p:txBody>
      </p:sp>
      <p:sp>
        <p:nvSpPr>
          <p:cNvPr id="3" name="2 İçerik Yer Tutucusu"/>
          <p:cNvSpPr>
            <a:spLocks noGrp="1"/>
          </p:cNvSpPr>
          <p:nvPr>
            <p:ph idx="1"/>
          </p:nvPr>
        </p:nvSpPr>
        <p:spPr/>
        <p:txBody>
          <a:bodyPr/>
          <a:lstStyle/>
          <a:p>
            <a:pPr>
              <a:buNone/>
            </a:pPr>
            <a:r>
              <a:rPr lang="tr-TR" dirty="0" smtClean="0">
                <a:latin typeface="Arial Rounded MT Bold" pitchFamily="34" charset="0"/>
              </a:rPr>
              <a:t>   Sı</a:t>
            </a:r>
            <a:r>
              <a:rPr lang="tr-TR" dirty="0" smtClean="0">
                <a:latin typeface="Arial Rounded MT Bold" pitchFamily="34" charset="0"/>
                <a:cs typeface="Times New Roman" pitchFamily="18" charset="0"/>
              </a:rPr>
              <a:t>navda ba</a:t>
            </a:r>
            <a:r>
              <a:rPr lang="tr-TR" dirty="0" smtClean="0">
                <a:latin typeface="Arial Rounded MT Bold" pitchFamily="34" charset="0"/>
              </a:rPr>
              <a:t>ş</a:t>
            </a:r>
            <a:r>
              <a:rPr lang="tr-TR" dirty="0" smtClean="0">
                <a:latin typeface="Arial Rounded MT Bold" pitchFamily="34" charset="0"/>
                <a:cs typeface="Times New Roman" pitchFamily="18" charset="0"/>
              </a:rPr>
              <a:t>ar</a:t>
            </a:r>
            <a:r>
              <a:rPr lang="tr-TR" dirty="0" smtClean="0">
                <a:latin typeface="Arial Rounded MT Bold" pitchFamily="34" charset="0"/>
              </a:rPr>
              <a:t>ı</a:t>
            </a:r>
            <a:r>
              <a:rPr lang="tr-TR" dirty="0" smtClean="0">
                <a:latin typeface="Arial Rounded MT Bold" pitchFamily="34" charset="0"/>
                <a:cs typeface="Times New Roman" pitchFamily="18" charset="0"/>
              </a:rPr>
              <a:t>s</a:t>
            </a:r>
            <a:r>
              <a:rPr lang="tr-TR" dirty="0" smtClean="0">
                <a:latin typeface="Arial Rounded MT Bold" pitchFamily="34" charset="0"/>
              </a:rPr>
              <a:t>ı</a:t>
            </a:r>
            <a:r>
              <a:rPr lang="tr-TR" dirty="0" smtClean="0">
                <a:latin typeface="Arial Rounded MT Bold" pitchFamily="34" charset="0"/>
                <a:cs typeface="Times New Roman" pitchFamily="18" charset="0"/>
              </a:rPr>
              <a:t>z oldu</a:t>
            </a:r>
            <a:r>
              <a:rPr lang="tr-TR" dirty="0" smtClean="0">
                <a:latin typeface="Arial Rounded MT Bold" pitchFamily="34" charset="0"/>
              </a:rPr>
              <a:t>ğ</a:t>
            </a:r>
            <a:r>
              <a:rPr lang="tr-TR" dirty="0" smtClean="0">
                <a:latin typeface="Arial Rounded MT Bold" pitchFamily="34" charset="0"/>
                <a:cs typeface="Times New Roman" pitchFamily="18" charset="0"/>
              </a:rPr>
              <a:t>unuz konular</a:t>
            </a:r>
            <a:r>
              <a:rPr lang="tr-TR" dirty="0" smtClean="0">
                <a:latin typeface="Arial Rounded MT Bold" pitchFamily="34" charset="0"/>
              </a:rPr>
              <a:t>ı</a:t>
            </a:r>
            <a:r>
              <a:rPr lang="tr-TR" dirty="0" smtClean="0">
                <a:latin typeface="Arial Rounded MT Bold" pitchFamily="34" charset="0"/>
                <a:cs typeface="Times New Roman" pitchFamily="18" charset="0"/>
              </a:rPr>
              <a:t> tespit edip eksikleriniz ve yanl</a:t>
            </a:r>
            <a:r>
              <a:rPr lang="tr-TR" dirty="0" smtClean="0">
                <a:latin typeface="Arial Rounded MT Bold" pitchFamily="34" charset="0"/>
              </a:rPr>
              <a:t>ış</a:t>
            </a:r>
            <a:r>
              <a:rPr lang="tr-TR" dirty="0" smtClean="0">
                <a:latin typeface="Arial Rounded MT Bold" pitchFamily="34" charset="0"/>
                <a:cs typeface="Times New Roman" pitchFamily="18" charset="0"/>
              </a:rPr>
              <a:t>lar</a:t>
            </a:r>
            <a:r>
              <a:rPr lang="tr-TR" dirty="0" smtClean="0">
                <a:latin typeface="Arial Rounded MT Bold" pitchFamily="34" charset="0"/>
              </a:rPr>
              <a:t>ı</a:t>
            </a:r>
            <a:r>
              <a:rPr lang="tr-TR" dirty="0" smtClean="0">
                <a:latin typeface="Arial Rounded MT Bold" pitchFamily="34" charset="0"/>
                <a:cs typeface="Times New Roman" pitchFamily="18" charset="0"/>
              </a:rPr>
              <a:t>n</a:t>
            </a:r>
            <a:r>
              <a:rPr lang="tr-TR" dirty="0" smtClean="0">
                <a:latin typeface="Arial Rounded MT Bold" pitchFamily="34" charset="0"/>
              </a:rPr>
              <a:t>ı</a:t>
            </a:r>
            <a:r>
              <a:rPr lang="tr-TR" dirty="0" smtClean="0">
                <a:latin typeface="Arial Rounded MT Bold" pitchFamily="34" charset="0"/>
                <a:cs typeface="Times New Roman" pitchFamily="18" charset="0"/>
              </a:rPr>
              <a:t>z üzerinde durun, bir sonraki s</a:t>
            </a:r>
            <a:r>
              <a:rPr lang="tr-TR" dirty="0" smtClean="0">
                <a:latin typeface="Arial Rounded MT Bold" pitchFamily="34" charset="0"/>
              </a:rPr>
              <a:t>ı</a:t>
            </a:r>
            <a:r>
              <a:rPr lang="tr-TR" dirty="0" smtClean="0">
                <a:latin typeface="Arial Rounded MT Bold" pitchFamily="34" charset="0"/>
                <a:cs typeface="Times New Roman" pitchFamily="18" charset="0"/>
              </a:rPr>
              <a:t>navda ba</a:t>
            </a:r>
            <a:r>
              <a:rPr lang="tr-TR" dirty="0" smtClean="0">
                <a:latin typeface="Arial Rounded MT Bold" pitchFamily="34" charset="0"/>
              </a:rPr>
              <a:t>ş</a:t>
            </a:r>
            <a:r>
              <a:rPr lang="tr-TR" dirty="0" smtClean="0">
                <a:latin typeface="Arial Rounded MT Bold" pitchFamily="34" charset="0"/>
                <a:cs typeface="Times New Roman" pitchFamily="18" charset="0"/>
              </a:rPr>
              <a:t>ar</a:t>
            </a:r>
            <a:r>
              <a:rPr lang="tr-TR" dirty="0" smtClean="0">
                <a:latin typeface="Arial Rounded MT Bold" pitchFamily="34" charset="0"/>
              </a:rPr>
              <a:t>ı</a:t>
            </a:r>
            <a:r>
              <a:rPr lang="tr-TR" dirty="0" smtClean="0">
                <a:latin typeface="Arial Rounded MT Bold" pitchFamily="34" charset="0"/>
                <a:cs typeface="Times New Roman" pitchFamily="18" charset="0"/>
              </a:rPr>
              <a:t>l</a:t>
            </a:r>
            <a:r>
              <a:rPr lang="tr-TR" dirty="0" smtClean="0">
                <a:latin typeface="Arial Rounded MT Bold" pitchFamily="34" charset="0"/>
              </a:rPr>
              <a:t>ı</a:t>
            </a:r>
            <a:r>
              <a:rPr lang="tr-TR" dirty="0" smtClean="0">
                <a:latin typeface="Arial Rounded MT Bold" pitchFamily="34" charset="0"/>
                <a:cs typeface="Times New Roman" pitchFamily="18" charset="0"/>
              </a:rPr>
              <a:t> olmak için neler yapman</a:t>
            </a:r>
            <a:r>
              <a:rPr lang="tr-TR" dirty="0" smtClean="0">
                <a:latin typeface="Arial Rounded MT Bold" pitchFamily="34" charset="0"/>
              </a:rPr>
              <a:t>ı</a:t>
            </a:r>
            <a:r>
              <a:rPr lang="tr-TR" dirty="0" smtClean="0">
                <a:latin typeface="Arial Rounded MT Bold" pitchFamily="34" charset="0"/>
                <a:cs typeface="Times New Roman" pitchFamily="18" charset="0"/>
              </a:rPr>
              <a:t>z gerekti</a:t>
            </a:r>
            <a:r>
              <a:rPr lang="tr-TR" dirty="0" smtClean="0">
                <a:latin typeface="Arial Rounded MT Bold" pitchFamily="34" charset="0"/>
              </a:rPr>
              <a:t>ğ</a:t>
            </a:r>
            <a:r>
              <a:rPr lang="tr-TR" dirty="0" smtClean="0">
                <a:latin typeface="Arial Rounded MT Bold" pitchFamily="34" charset="0"/>
                <a:cs typeface="Times New Roman" pitchFamily="18" charset="0"/>
              </a:rPr>
              <a:t>ini planlay</a:t>
            </a:r>
            <a:r>
              <a:rPr lang="tr-TR" dirty="0" smtClean="0">
                <a:latin typeface="Arial Rounded MT Bold" pitchFamily="34" charset="0"/>
              </a:rPr>
              <a:t>ı</a:t>
            </a:r>
            <a:r>
              <a:rPr lang="tr-TR" dirty="0" smtClean="0">
                <a:latin typeface="Arial Rounded MT Bold" pitchFamily="34" charset="0"/>
                <a:cs typeface="Times New Roman" pitchFamily="18" charset="0"/>
              </a:rPr>
              <a:t>n ve bunlar</a:t>
            </a:r>
            <a:r>
              <a:rPr lang="tr-TR" dirty="0" smtClean="0">
                <a:latin typeface="Arial Rounded MT Bold" pitchFamily="34" charset="0"/>
              </a:rPr>
              <a:t>ı</a:t>
            </a:r>
            <a:r>
              <a:rPr lang="tr-TR" dirty="0" smtClean="0">
                <a:latin typeface="Arial Rounded MT Bold" pitchFamily="34" charset="0"/>
                <a:cs typeface="Times New Roman" pitchFamily="18" charset="0"/>
              </a:rPr>
              <a:t> uygulamaya çal</a:t>
            </a:r>
            <a:r>
              <a:rPr lang="tr-TR" dirty="0" smtClean="0">
                <a:latin typeface="Arial Rounded MT Bold" pitchFamily="34" charset="0"/>
              </a:rPr>
              <a:t>ışı</a:t>
            </a:r>
            <a:r>
              <a:rPr lang="tr-TR" dirty="0" smtClean="0">
                <a:latin typeface="Arial Rounded MT Bold" pitchFamily="34" charset="0"/>
                <a:cs typeface="Times New Roman" pitchFamily="18" charset="0"/>
              </a:rPr>
              <a:t>n.</a:t>
            </a:r>
          </a:p>
          <a:p>
            <a:endParaRPr lang="tr-TR" dirty="0"/>
          </a:p>
        </p:txBody>
      </p:sp>
      <p:pic>
        <p:nvPicPr>
          <p:cNvPr id="4" name="Picture 4" descr="BS01316_"/>
          <p:cNvPicPr>
            <a:picLocks noChangeAspect="1" noChangeArrowheads="1"/>
          </p:cNvPicPr>
          <p:nvPr/>
        </p:nvPicPr>
        <p:blipFill>
          <a:blip r:embed="rId2" cstate="print"/>
          <a:srcRect/>
          <a:stretch>
            <a:fillRect/>
          </a:stretch>
        </p:blipFill>
        <p:spPr bwMode="auto">
          <a:xfrm>
            <a:off x="3635896" y="4293096"/>
            <a:ext cx="4680520" cy="2564904"/>
          </a:xfrm>
          <a:prstGeom prst="rect">
            <a:avLst/>
          </a:prstGeom>
          <a:noFill/>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normAutofit/>
          </a:bodyPr>
          <a:lstStyle/>
          <a:p>
            <a:pPr algn="ctr"/>
            <a:r>
              <a:rPr lang="tr-TR" b="1" dirty="0" smtClean="0">
                <a:solidFill>
                  <a:srgbClr val="660066"/>
                </a:solidFill>
                <a:latin typeface="Arial Rounded MT Bold" pitchFamily="34" charset="0"/>
              </a:rPr>
              <a:t>SÖZ</a:t>
            </a:r>
            <a:endParaRPr lang="tr-TR" b="1" dirty="0">
              <a:solidFill>
                <a:srgbClr val="660066"/>
              </a:solidFill>
              <a:latin typeface="Arial Rounded MT Bold" pitchFamily="34" charset="0"/>
            </a:endParaRPr>
          </a:p>
        </p:txBody>
      </p:sp>
      <p:sp>
        <p:nvSpPr>
          <p:cNvPr id="129027" name="Rectangle 3"/>
          <p:cNvSpPr>
            <a:spLocks noGrp="1" noChangeArrowheads="1"/>
          </p:cNvSpPr>
          <p:nvPr>
            <p:ph idx="1"/>
          </p:nvPr>
        </p:nvSpPr>
        <p:spPr>
          <a:xfrm>
            <a:off x="179388" y="1556793"/>
            <a:ext cx="8775700" cy="4609058"/>
          </a:xfrm>
        </p:spPr>
        <p:txBody>
          <a:bodyPr>
            <a:normAutofit/>
          </a:bodyPr>
          <a:lstStyle/>
          <a:p>
            <a:pPr>
              <a:buFont typeface="Wingdings" pitchFamily="2" charset="2"/>
              <a:buNone/>
            </a:pPr>
            <a:endParaRPr lang="tr-TR" b="1" dirty="0">
              <a:latin typeface="+mj-lt"/>
            </a:endParaRPr>
          </a:p>
          <a:p>
            <a:pPr algn="ctr">
              <a:buFont typeface="Wingdings" pitchFamily="2" charset="2"/>
              <a:buNone/>
            </a:pPr>
            <a:r>
              <a:rPr lang="tr-TR" dirty="0">
                <a:latin typeface="+mj-lt"/>
              </a:rPr>
              <a:t>KÖTÜMSER </a:t>
            </a:r>
            <a:r>
              <a:rPr lang="tr-TR" dirty="0" smtClean="0">
                <a:latin typeface="+mj-lt"/>
              </a:rPr>
              <a:t>İNSAN; </a:t>
            </a:r>
            <a:r>
              <a:rPr lang="tr-TR" dirty="0">
                <a:latin typeface="+mj-lt"/>
              </a:rPr>
              <a:t>RÜZGARDAN ŞİKAYET EDER.</a:t>
            </a:r>
          </a:p>
          <a:p>
            <a:pPr algn="ctr">
              <a:buFont typeface="Wingdings" pitchFamily="2" charset="2"/>
              <a:buNone/>
            </a:pPr>
            <a:r>
              <a:rPr lang="tr-TR" dirty="0">
                <a:latin typeface="+mj-lt"/>
              </a:rPr>
              <a:t>  </a:t>
            </a:r>
          </a:p>
          <a:p>
            <a:pPr algn="ctr">
              <a:buFont typeface="Wingdings" pitchFamily="2" charset="2"/>
              <a:buNone/>
            </a:pPr>
            <a:r>
              <a:rPr lang="tr-TR" dirty="0">
                <a:latin typeface="+mj-lt"/>
              </a:rPr>
              <a:t>    İYİMSER </a:t>
            </a:r>
            <a:r>
              <a:rPr lang="tr-TR" dirty="0" smtClean="0">
                <a:latin typeface="+mj-lt"/>
              </a:rPr>
              <a:t>İNSAN; </a:t>
            </a:r>
            <a:r>
              <a:rPr lang="tr-TR" dirty="0">
                <a:latin typeface="+mj-lt"/>
              </a:rPr>
              <a:t>RÜZGARIN DEĞİŞMESİNİ UMAR.</a:t>
            </a:r>
          </a:p>
          <a:p>
            <a:pPr algn="ctr">
              <a:buFont typeface="Wingdings" pitchFamily="2" charset="2"/>
              <a:buNone/>
            </a:pPr>
            <a:endParaRPr lang="tr-TR" dirty="0">
              <a:latin typeface="+mj-lt"/>
            </a:endParaRPr>
          </a:p>
          <a:p>
            <a:pPr algn="ctr">
              <a:buFont typeface="Wingdings" pitchFamily="2" charset="2"/>
              <a:buNone/>
            </a:pPr>
            <a:r>
              <a:rPr lang="tr-TR" dirty="0">
                <a:latin typeface="+mj-lt"/>
              </a:rPr>
              <a:t>	</a:t>
            </a:r>
            <a:r>
              <a:rPr lang="tr-TR" dirty="0" smtClean="0">
                <a:latin typeface="+mj-lt"/>
              </a:rPr>
              <a:t>AKILLI </a:t>
            </a:r>
            <a:r>
              <a:rPr lang="tr-TR" dirty="0" smtClean="0">
                <a:latin typeface="+mj-lt"/>
              </a:rPr>
              <a:t>İNSAN; </a:t>
            </a:r>
            <a:r>
              <a:rPr lang="tr-TR" dirty="0">
                <a:latin typeface="+mj-lt"/>
              </a:rPr>
              <a:t>RÜZGARA YELKEN AÇAR.</a:t>
            </a: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660066"/>
                </a:solidFill>
                <a:latin typeface="Arial Rounded MT Bold" pitchFamily="34" charset="0"/>
              </a:rPr>
              <a:t>ARAŞTIRMA</a:t>
            </a:r>
            <a:endParaRPr lang="tr-TR" b="1" dirty="0">
              <a:solidFill>
                <a:srgbClr val="660066"/>
              </a:solidFill>
              <a:latin typeface="Arial Rounded MT Bold" pitchFamily="34" charset="0"/>
            </a:endParaRPr>
          </a:p>
        </p:txBody>
      </p:sp>
      <p:sp>
        <p:nvSpPr>
          <p:cNvPr id="3" name="2 İçerik Yer Tutucusu"/>
          <p:cNvSpPr>
            <a:spLocks noGrp="1"/>
          </p:cNvSpPr>
          <p:nvPr>
            <p:ph idx="1"/>
          </p:nvPr>
        </p:nvSpPr>
        <p:spPr/>
        <p:txBody>
          <a:bodyPr>
            <a:normAutofit/>
          </a:bodyPr>
          <a:lstStyle/>
          <a:p>
            <a:pPr algn="ctr">
              <a:buNone/>
            </a:pPr>
            <a:r>
              <a:rPr lang="tr-TR" b="1" dirty="0" err="1" smtClean="0">
                <a:latin typeface="Arial Rounded MT Bold" pitchFamily="34" charset="0"/>
              </a:rPr>
              <a:t>Baltaş</a:t>
            </a:r>
            <a:r>
              <a:rPr lang="tr-TR" b="1" dirty="0" smtClean="0">
                <a:latin typeface="Arial Rounded MT Bold" pitchFamily="34" charset="0"/>
              </a:rPr>
              <a:t> ve arkadaşlarının 1986 yılında yaptığı bir araştırmada Üniversite sınavlarına giren öğrencilerin kaygı düzeylerinin genel cerrahi bölümünde ameliyat olmayı bekleyen hastaların kaygı düzeyi ile karşılaştırdığında sınava hazırlanan öğrencilerin kaygı düzeylerinin daha yüksek olduğu saptanmıştır.</a:t>
            </a:r>
          </a:p>
          <a:p>
            <a:endParaRPr lang="tr-T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3 Slayt Numarası Yer Tutucusu"/>
          <p:cNvSpPr>
            <a:spLocks noGrp="1"/>
          </p:cNvSpPr>
          <p:nvPr>
            <p:ph type="sldNum" sz="quarter" idx="12"/>
          </p:nvPr>
        </p:nvSpPr>
        <p:spPr>
          <a:noFill/>
        </p:spPr>
        <p:txBody>
          <a:bodyPr/>
          <a:lstStyle/>
          <a:p>
            <a:fld id="{1FB53453-DD9B-415D-8F5C-79E1859193E8}" type="slidenum">
              <a:rPr lang="tr-TR"/>
              <a:pPr/>
              <a:t>53</a:t>
            </a:fld>
            <a:endParaRPr lang="tr-TR"/>
          </a:p>
        </p:txBody>
      </p:sp>
      <p:sp>
        <p:nvSpPr>
          <p:cNvPr id="27651" name="Rectangle 2"/>
          <p:cNvSpPr>
            <a:spLocks noChangeArrowheads="1"/>
          </p:cNvSpPr>
          <p:nvPr/>
        </p:nvSpPr>
        <p:spPr bwMode="auto">
          <a:xfrm>
            <a:off x="3771900" y="1730375"/>
            <a:ext cx="3876675" cy="762000"/>
          </a:xfrm>
          <a:prstGeom prst="rect">
            <a:avLst/>
          </a:prstGeom>
          <a:noFill/>
          <a:ln w="9525">
            <a:noFill/>
            <a:miter lim="800000"/>
            <a:headEnd/>
            <a:tailEnd/>
          </a:ln>
        </p:spPr>
        <p:txBody>
          <a:bodyPr wrap="none" anchor="ctr">
            <a:spAutoFit/>
          </a:bodyPr>
          <a:lstStyle/>
          <a:p>
            <a:pPr algn="ctr"/>
            <a:r>
              <a:rPr lang="tr-TR" sz="4400" b="1">
                <a:latin typeface="Tahoma" pitchFamily="34" charset="0"/>
              </a:rPr>
              <a:t>öğrencilerine</a:t>
            </a:r>
          </a:p>
        </p:txBody>
      </p:sp>
      <p:sp>
        <p:nvSpPr>
          <p:cNvPr id="27652" name="Rectangle 3"/>
          <p:cNvSpPr>
            <a:spLocks noChangeArrowheads="1"/>
          </p:cNvSpPr>
          <p:nvPr/>
        </p:nvSpPr>
        <p:spPr bwMode="auto">
          <a:xfrm>
            <a:off x="847725" y="2595563"/>
            <a:ext cx="6388100" cy="1006475"/>
          </a:xfrm>
          <a:prstGeom prst="rect">
            <a:avLst/>
          </a:prstGeom>
          <a:noFill/>
          <a:ln w="9525">
            <a:noFill/>
            <a:miter lim="800000"/>
            <a:headEnd/>
            <a:tailEnd/>
          </a:ln>
        </p:spPr>
        <p:txBody>
          <a:bodyPr wrap="none">
            <a:spAutoFit/>
          </a:bodyPr>
          <a:lstStyle/>
          <a:p>
            <a:r>
              <a:rPr lang="tr-TR" sz="6000" b="1">
                <a:solidFill>
                  <a:srgbClr val="FFFFCC"/>
                </a:solidFill>
                <a:latin typeface="Tahoma" pitchFamily="34" charset="0"/>
              </a:rPr>
              <a:t>“</a:t>
            </a:r>
            <a:r>
              <a:rPr lang="tr-TR" sz="6000" b="1">
                <a:latin typeface="Tahoma" pitchFamily="34" charset="0"/>
              </a:rPr>
              <a:t>stres</a:t>
            </a:r>
            <a:r>
              <a:rPr lang="tr-TR" sz="6000" b="1">
                <a:solidFill>
                  <a:srgbClr val="FFFFCC"/>
                </a:solidFill>
                <a:latin typeface="Tahoma" pitchFamily="34" charset="0"/>
              </a:rPr>
              <a:t> </a:t>
            </a:r>
            <a:r>
              <a:rPr lang="tr-TR" sz="6000" b="1">
                <a:latin typeface="Tahoma" pitchFamily="34" charset="0"/>
              </a:rPr>
              <a:t>yönetimi</a:t>
            </a:r>
            <a:r>
              <a:rPr lang="tr-TR" sz="6000" b="1">
                <a:solidFill>
                  <a:srgbClr val="FFFFCC"/>
                </a:solidFill>
                <a:latin typeface="Tahoma" pitchFamily="34" charset="0"/>
              </a:rPr>
              <a:t>”</a:t>
            </a:r>
          </a:p>
        </p:txBody>
      </p:sp>
      <p:sp>
        <p:nvSpPr>
          <p:cNvPr id="27653" name="Rectangle 4"/>
          <p:cNvSpPr>
            <a:spLocks noChangeArrowheads="1"/>
          </p:cNvSpPr>
          <p:nvPr/>
        </p:nvSpPr>
        <p:spPr bwMode="auto">
          <a:xfrm>
            <a:off x="3276600" y="4386263"/>
            <a:ext cx="4959350" cy="914400"/>
          </a:xfrm>
          <a:prstGeom prst="rect">
            <a:avLst/>
          </a:prstGeom>
          <a:noFill/>
          <a:ln w="9525">
            <a:noFill/>
            <a:miter lim="800000"/>
            <a:headEnd/>
            <a:tailEnd/>
          </a:ln>
        </p:spPr>
        <p:txBody>
          <a:bodyPr wrap="none">
            <a:spAutoFit/>
          </a:bodyPr>
          <a:lstStyle/>
          <a:p>
            <a:r>
              <a:rPr lang="tr-TR" sz="5400" b="1">
                <a:latin typeface="Tahoma" pitchFamily="34" charset="0"/>
              </a:rPr>
              <a:t>ders</a:t>
            </a:r>
            <a:r>
              <a:rPr lang="tr-TR" sz="5400" b="1">
                <a:solidFill>
                  <a:srgbClr val="FFFFCC"/>
                </a:solidFill>
                <a:latin typeface="Tahoma" pitchFamily="34" charset="0"/>
              </a:rPr>
              <a:t> </a:t>
            </a:r>
            <a:r>
              <a:rPr lang="tr-TR" sz="4000" b="1">
                <a:latin typeface="Tahoma" pitchFamily="34" charset="0"/>
              </a:rPr>
              <a:t>veriyordu</a:t>
            </a:r>
            <a:r>
              <a:rPr lang="tr-TR" sz="5400" b="1">
                <a:solidFill>
                  <a:srgbClr val="FFFFCC"/>
                </a:solidFill>
                <a:latin typeface="Tahoma" pitchFamily="34" charset="0"/>
              </a:rPr>
              <a:t>...</a:t>
            </a:r>
          </a:p>
        </p:txBody>
      </p:sp>
      <p:sp>
        <p:nvSpPr>
          <p:cNvPr id="27654" name="Rectangle 5"/>
          <p:cNvSpPr>
            <a:spLocks noChangeArrowheads="1"/>
          </p:cNvSpPr>
          <p:nvPr/>
        </p:nvSpPr>
        <p:spPr bwMode="auto">
          <a:xfrm>
            <a:off x="4313238" y="3694113"/>
            <a:ext cx="2706687" cy="641350"/>
          </a:xfrm>
          <a:prstGeom prst="rect">
            <a:avLst/>
          </a:prstGeom>
          <a:noFill/>
          <a:ln w="9525">
            <a:noFill/>
            <a:miter lim="800000"/>
            <a:headEnd/>
            <a:tailEnd/>
          </a:ln>
        </p:spPr>
        <p:txBody>
          <a:bodyPr wrap="none">
            <a:spAutoFit/>
          </a:bodyPr>
          <a:lstStyle/>
          <a:p>
            <a:r>
              <a:rPr lang="tr-TR" sz="3600" b="1">
                <a:latin typeface="Tahoma" pitchFamily="34" charset="0"/>
              </a:rPr>
              <a:t>konusunda</a:t>
            </a:r>
          </a:p>
        </p:txBody>
      </p:sp>
      <p:sp>
        <p:nvSpPr>
          <p:cNvPr id="27655" name="Rectangle 6"/>
          <p:cNvSpPr>
            <a:spLocks noChangeArrowheads="1"/>
          </p:cNvSpPr>
          <p:nvPr/>
        </p:nvSpPr>
        <p:spPr bwMode="auto">
          <a:xfrm>
            <a:off x="1763713" y="908050"/>
            <a:ext cx="3098800" cy="914400"/>
          </a:xfrm>
          <a:prstGeom prst="rect">
            <a:avLst/>
          </a:prstGeom>
          <a:noFill/>
          <a:ln w="9525">
            <a:noFill/>
            <a:miter lim="800000"/>
            <a:headEnd/>
            <a:tailEnd/>
          </a:ln>
        </p:spPr>
        <p:txBody>
          <a:bodyPr wrap="none">
            <a:spAutoFit/>
          </a:bodyPr>
          <a:lstStyle/>
          <a:p>
            <a:r>
              <a:rPr lang="tr-TR" sz="5400" b="1">
                <a:latin typeface="Tahoma" pitchFamily="34" charset="0"/>
              </a:rPr>
              <a:t>Profesör</a:t>
            </a: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3 Slayt Numarası Yer Tutucusu"/>
          <p:cNvSpPr>
            <a:spLocks noGrp="1"/>
          </p:cNvSpPr>
          <p:nvPr>
            <p:ph type="sldNum" sz="quarter" idx="12"/>
          </p:nvPr>
        </p:nvSpPr>
        <p:spPr>
          <a:noFill/>
        </p:spPr>
        <p:txBody>
          <a:bodyPr/>
          <a:lstStyle/>
          <a:p>
            <a:fld id="{A78F1639-DDA8-448B-9FD7-724A87D78C4E}" type="slidenum">
              <a:rPr lang="tr-TR"/>
              <a:pPr/>
              <a:t>54</a:t>
            </a:fld>
            <a:endParaRPr lang="tr-TR"/>
          </a:p>
        </p:txBody>
      </p:sp>
      <p:sp>
        <p:nvSpPr>
          <p:cNvPr id="28675" name="Rectangle 2"/>
          <p:cNvSpPr>
            <a:spLocks noChangeArrowheads="1"/>
          </p:cNvSpPr>
          <p:nvPr/>
        </p:nvSpPr>
        <p:spPr bwMode="auto">
          <a:xfrm>
            <a:off x="2717800" y="881063"/>
            <a:ext cx="1477963" cy="1311275"/>
          </a:xfrm>
          <a:prstGeom prst="rect">
            <a:avLst/>
          </a:prstGeom>
          <a:noFill/>
          <a:ln w="9525">
            <a:noFill/>
            <a:miter lim="800000"/>
            <a:headEnd/>
            <a:tailEnd/>
          </a:ln>
        </p:spPr>
        <p:txBody>
          <a:bodyPr wrap="none">
            <a:spAutoFit/>
          </a:bodyPr>
          <a:lstStyle/>
          <a:p>
            <a:r>
              <a:rPr lang="tr-TR" sz="8000" b="1">
                <a:latin typeface="Tahoma" pitchFamily="34" charset="0"/>
              </a:rPr>
              <a:t>Su</a:t>
            </a:r>
          </a:p>
        </p:txBody>
      </p:sp>
      <p:sp>
        <p:nvSpPr>
          <p:cNvPr id="28676" name="Rectangle 3"/>
          <p:cNvSpPr>
            <a:spLocks noChangeArrowheads="1"/>
          </p:cNvSpPr>
          <p:nvPr/>
        </p:nvSpPr>
        <p:spPr bwMode="auto">
          <a:xfrm>
            <a:off x="1258888" y="2176463"/>
            <a:ext cx="4711700" cy="823912"/>
          </a:xfrm>
          <a:prstGeom prst="rect">
            <a:avLst/>
          </a:prstGeom>
          <a:noFill/>
          <a:ln w="9525">
            <a:noFill/>
            <a:miter lim="800000"/>
            <a:headEnd/>
            <a:tailEnd/>
          </a:ln>
        </p:spPr>
        <p:txBody>
          <a:bodyPr wrap="none">
            <a:spAutoFit/>
          </a:bodyPr>
          <a:lstStyle/>
          <a:p>
            <a:r>
              <a:rPr lang="tr-TR" sz="3600" b="1">
                <a:latin typeface="Tahoma" pitchFamily="34" charset="0"/>
              </a:rPr>
              <a:t>dolu</a:t>
            </a:r>
            <a:r>
              <a:rPr lang="tr-TR" sz="4800" b="1">
                <a:latin typeface="Tahoma" pitchFamily="34" charset="0"/>
              </a:rPr>
              <a:t> bir bardağı</a:t>
            </a:r>
          </a:p>
        </p:txBody>
      </p:sp>
      <p:sp>
        <p:nvSpPr>
          <p:cNvPr id="28677" name="Rectangle 4"/>
          <p:cNvSpPr>
            <a:spLocks noChangeArrowheads="1"/>
          </p:cNvSpPr>
          <p:nvPr/>
        </p:nvSpPr>
        <p:spPr bwMode="auto">
          <a:xfrm>
            <a:off x="4425950" y="3038475"/>
            <a:ext cx="2308225" cy="762000"/>
          </a:xfrm>
          <a:prstGeom prst="rect">
            <a:avLst/>
          </a:prstGeom>
          <a:noFill/>
          <a:ln w="9525">
            <a:noFill/>
            <a:miter lim="800000"/>
            <a:headEnd/>
            <a:tailEnd/>
          </a:ln>
        </p:spPr>
        <p:txBody>
          <a:bodyPr wrap="none">
            <a:spAutoFit/>
          </a:bodyPr>
          <a:lstStyle/>
          <a:p>
            <a:r>
              <a:rPr lang="tr-TR" sz="4400" b="1">
                <a:latin typeface="Tahoma" pitchFamily="34" charset="0"/>
              </a:rPr>
              <a:t>kaldırıp</a:t>
            </a:r>
          </a:p>
        </p:txBody>
      </p:sp>
      <p:sp>
        <p:nvSpPr>
          <p:cNvPr id="28678" name="Rectangle 5"/>
          <p:cNvSpPr>
            <a:spLocks noChangeArrowheads="1"/>
          </p:cNvSpPr>
          <p:nvPr/>
        </p:nvSpPr>
        <p:spPr bwMode="auto">
          <a:xfrm>
            <a:off x="2051050" y="3679825"/>
            <a:ext cx="6373813" cy="1006475"/>
          </a:xfrm>
          <a:prstGeom prst="rect">
            <a:avLst/>
          </a:prstGeom>
          <a:noFill/>
          <a:ln w="9525">
            <a:noFill/>
            <a:miter lim="800000"/>
            <a:headEnd/>
            <a:tailEnd/>
          </a:ln>
        </p:spPr>
        <p:txBody>
          <a:bodyPr wrap="none">
            <a:spAutoFit/>
          </a:bodyPr>
          <a:lstStyle/>
          <a:p>
            <a:r>
              <a:rPr lang="tr-TR" sz="4400" b="1">
                <a:latin typeface="Tahoma" pitchFamily="34" charset="0"/>
              </a:rPr>
              <a:t>öğrencilerine </a:t>
            </a:r>
            <a:r>
              <a:rPr lang="tr-TR" sz="6000" b="1">
                <a:latin typeface="Tahoma" pitchFamily="34" charset="0"/>
              </a:rPr>
              <a:t>sordu</a:t>
            </a:r>
            <a:r>
              <a:rPr lang="tr-TR" sz="4400" b="1">
                <a:latin typeface="Tahoma" pitchFamily="34" charset="0"/>
              </a:rPr>
              <a:t>,</a:t>
            </a: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3 Slayt Numarası Yer Tutucusu"/>
          <p:cNvSpPr>
            <a:spLocks noGrp="1"/>
          </p:cNvSpPr>
          <p:nvPr>
            <p:ph type="sldNum" sz="quarter" idx="12"/>
          </p:nvPr>
        </p:nvSpPr>
        <p:spPr>
          <a:noFill/>
        </p:spPr>
        <p:txBody>
          <a:bodyPr/>
          <a:lstStyle/>
          <a:p>
            <a:fld id="{E1251C5C-C480-40CA-B06E-7847890855BB}" type="slidenum">
              <a:rPr lang="tr-TR"/>
              <a:pPr/>
              <a:t>55</a:t>
            </a:fld>
            <a:endParaRPr lang="tr-TR"/>
          </a:p>
        </p:txBody>
      </p:sp>
      <p:sp>
        <p:nvSpPr>
          <p:cNvPr id="29699" name="Rectangle 2"/>
          <p:cNvSpPr>
            <a:spLocks noChangeArrowheads="1"/>
          </p:cNvSpPr>
          <p:nvPr/>
        </p:nvSpPr>
        <p:spPr bwMode="auto">
          <a:xfrm>
            <a:off x="2305050" y="1125538"/>
            <a:ext cx="2074863" cy="1189037"/>
          </a:xfrm>
          <a:prstGeom prst="rect">
            <a:avLst/>
          </a:prstGeom>
          <a:noFill/>
          <a:ln w="9525">
            <a:noFill/>
            <a:miter lim="800000"/>
            <a:headEnd/>
            <a:tailEnd/>
          </a:ln>
        </p:spPr>
        <p:txBody>
          <a:bodyPr wrap="none">
            <a:spAutoFit/>
          </a:bodyPr>
          <a:lstStyle/>
          <a:p>
            <a:r>
              <a:rPr lang="tr-TR" sz="7200" b="1">
                <a:latin typeface="Tahoma" pitchFamily="34" charset="0"/>
              </a:rPr>
              <a:t>"</a:t>
            </a:r>
            <a:r>
              <a:rPr lang="tr-TR" sz="4400" b="1">
                <a:latin typeface="Tahoma" pitchFamily="34" charset="0"/>
              </a:rPr>
              <a:t>Sizce</a:t>
            </a:r>
          </a:p>
        </p:txBody>
      </p:sp>
      <p:sp>
        <p:nvSpPr>
          <p:cNvPr id="29700" name="Rectangle 3"/>
          <p:cNvSpPr>
            <a:spLocks noChangeArrowheads="1"/>
          </p:cNvSpPr>
          <p:nvPr/>
        </p:nvSpPr>
        <p:spPr bwMode="auto">
          <a:xfrm>
            <a:off x="4132263" y="2224088"/>
            <a:ext cx="830262" cy="701675"/>
          </a:xfrm>
          <a:prstGeom prst="rect">
            <a:avLst/>
          </a:prstGeom>
          <a:noFill/>
          <a:ln w="9525">
            <a:noFill/>
            <a:miter lim="800000"/>
            <a:headEnd/>
            <a:tailEnd/>
          </a:ln>
        </p:spPr>
        <p:txBody>
          <a:bodyPr wrap="none">
            <a:spAutoFit/>
          </a:bodyPr>
          <a:lstStyle/>
          <a:p>
            <a:r>
              <a:rPr lang="tr-TR" sz="4000" b="1">
                <a:latin typeface="Tahoma" pitchFamily="34" charset="0"/>
              </a:rPr>
              <a:t>bu</a:t>
            </a:r>
          </a:p>
        </p:txBody>
      </p:sp>
      <p:sp>
        <p:nvSpPr>
          <p:cNvPr id="29701" name="Rectangle 4"/>
          <p:cNvSpPr>
            <a:spLocks noChangeArrowheads="1"/>
          </p:cNvSpPr>
          <p:nvPr/>
        </p:nvSpPr>
        <p:spPr bwMode="auto">
          <a:xfrm>
            <a:off x="1009650" y="3108325"/>
            <a:ext cx="4678363" cy="762000"/>
          </a:xfrm>
          <a:prstGeom prst="rect">
            <a:avLst/>
          </a:prstGeom>
          <a:noFill/>
          <a:ln w="9525">
            <a:noFill/>
            <a:miter lim="800000"/>
            <a:headEnd/>
            <a:tailEnd/>
          </a:ln>
        </p:spPr>
        <p:txBody>
          <a:bodyPr wrap="none">
            <a:spAutoFit/>
          </a:bodyPr>
          <a:lstStyle/>
          <a:p>
            <a:r>
              <a:rPr lang="tr-TR" sz="4000" b="1">
                <a:latin typeface="Tahoma" pitchFamily="34" charset="0"/>
              </a:rPr>
              <a:t>su dolu </a:t>
            </a:r>
            <a:r>
              <a:rPr lang="tr-TR" sz="4400" b="1">
                <a:latin typeface="Tahoma" pitchFamily="34" charset="0"/>
              </a:rPr>
              <a:t>bardağın</a:t>
            </a:r>
          </a:p>
        </p:txBody>
      </p:sp>
      <p:sp>
        <p:nvSpPr>
          <p:cNvPr id="29702" name="Rectangle 5"/>
          <p:cNvSpPr>
            <a:spLocks noChangeArrowheads="1"/>
          </p:cNvSpPr>
          <p:nvPr/>
        </p:nvSpPr>
        <p:spPr bwMode="auto">
          <a:xfrm>
            <a:off x="1512888" y="3727450"/>
            <a:ext cx="7091362" cy="1189038"/>
          </a:xfrm>
          <a:prstGeom prst="rect">
            <a:avLst/>
          </a:prstGeom>
          <a:noFill/>
          <a:ln w="9525">
            <a:noFill/>
            <a:miter lim="800000"/>
            <a:headEnd/>
            <a:tailEnd/>
          </a:ln>
        </p:spPr>
        <p:txBody>
          <a:bodyPr wrap="none">
            <a:spAutoFit/>
          </a:bodyPr>
          <a:lstStyle/>
          <a:p>
            <a:r>
              <a:rPr lang="tr-TR" sz="5400" b="1">
                <a:latin typeface="Tahoma" pitchFamily="34" charset="0"/>
              </a:rPr>
              <a:t>ağırlığı</a:t>
            </a:r>
            <a:r>
              <a:rPr lang="tr-TR" sz="4400" b="1">
                <a:latin typeface="Tahoma" pitchFamily="34" charset="0"/>
              </a:rPr>
              <a:t> ne kadardır </a:t>
            </a:r>
            <a:r>
              <a:rPr lang="tr-TR" sz="7200" b="1">
                <a:latin typeface="Tahoma" pitchFamily="34" charset="0"/>
              </a:rPr>
              <a:t>?"</a:t>
            </a: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3 Slayt Numarası Yer Tutucusu"/>
          <p:cNvSpPr>
            <a:spLocks noGrp="1"/>
          </p:cNvSpPr>
          <p:nvPr>
            <p:ph type="sldNum" sz="quarter" idx="12"/>
          </p:nvPr>
        </p:nvSpPr>
        <p:spPr>
          <a:noFill/>
        </p:spPr>
        <p:txBody>
          <a:bodyPr/>
          <a:lstStyle/>
          <a:p>
            <a:fld id="{0081CA0C-02D3-461D-A5C9-37EE0B723E5C}" type="slidenum">
              <a:rPr lang="tr-TR"/>
              <a:pPr/>
              <a:t>56</a:t>
            </a:fld>
            <a:endParaRPr lang="tr-TR"/>
          </a:p>
        </p:txBody>
      </p:sp>
      <p:sp>
        <p:nvSpPr>
          <p:cNvPr id="30723" name="Rectangle 2"/>
          <p:cNvSpPr>
            <a:spLocks noChangeArrowheads="1"/>
          </p:cNvSpPr>
          <p:nvPr/>
        </p:nvSpPr>
        <p:spPr bwMode="auto">
          <a:xfrm>
            <a:off x="3124200" y="573088"/>
            <a:ext cx="3536950" cy="1006475"/>
          </a:xfrm>
          <a:prstGeom prst="rect">
            <a:avLst/>
          </a:prstGeom>
          <a:noFill/>
          <a:ln w="9525">
            <a:noFill/>
            <a:miter lim="800000"/>
            <a:headEnd/>
            <a:tailEnd/>
          </a:ln>
        </p:spPr>
        <p:txBody>
          <a:bodyPr wrap="none">
            <a:spAutoFit/>
          </a:bodyPr>
          <a:lstStyle/>
          <a:p>
            <a:r>
              <a:rPr lang="tr-TR" sz="6000" b="1">
                <a:latin typeface="Tahoma" pitchFamily="34" charset="0"/>
              </a:rPr>
              <a:t>Cevaplar</a:t>
            </a:r>
          </a:p>
        </p:txBody>
      </p:sp>
      <p:sp>
        <p:nvSpPr>
          <p:cNvPr id="30724" name="Rectangle 3"/>
          <p:cNvSpPr>
            <a:spLocks noChangeArrowheads="1"/>
          </p:cNvSpPr>
          <p:nvPr/>
        </p:nvSpPr>
        <p:spPr bwMode="auto">
          <a:xfrm>
            <a:off x="1187450" y="1803400"/>
            <a:ext cx="2674938" cy="1006475"/>
          </a:xfrm>
          <a:prstGeom prst="rect">
            <a:avLst/>
          </a:prstGeom>
          <a:noFill/>
          <a:ln w="9525">
            <a:noFill/>
            <a:miter lim="800000"/>
            <a:headEnd/>
            <a:tailEnd/>
          </a:ln>
        </p:spPr>
        <p:txBody>
          <a:bodyPr wrap="none">
            <a:spAutoFit/>
          </a:bodyPr>
          <a:lstStyle/>
          <a:p>
            <a:r>
              <a:rPr lang="tr-TR" sz="6000" b="1">
                <a:latin typeface="Tahoma" pitchFamily="34" charset="0"/>
              </a:rPr>
              <a:t>200 gr</a:t>
            </a:r>
          </a:p>
        </p:txBody>
      </p:sp>
      <p:sp>
        <p:nvSpPr>
          <p:cNvPr id="30725" name="Rectangle 4"/>
          <p:cNvSpPr>
            <a:spLocks noChangeArrowheads="1"/>
          </p:cNvSpPr>
          <p:nvPr/>
        </p:nvSpPr>
        <p:spPr bwMode="auto">
          <a:xfrm>
            <a:off x="4213225" y="2578100"/>
            <a:ext cx="731838" cy="641350"/>
          </a:xfrm>
          <a:prstGeom prst="rect">
            <a:avLst/>
          </a:prstGeom>
          <a:noFill/>
          <a:ln w="9525">
            <a:noFill/>
            <a:miter lim="800000"/>
            <a:headEnd/>
            <a:tailEnd/>
          </a:ln>
        </p:spPr>
        <p:txBody>
          <a:bodyPr wrap="none">
            <a:spAutoFit/>
          </a:bodyPr>
          <a:lstStyle/>
          <a:p>
            <a:r>
              <a:rPr lang="tr-TR" sz="3600" b="1">
                <a:latin typeface="Tahoma" pitchFamily="34" charset="0"/>
              </a:rPr>
              <a:t>ile</a:t>
            </a:r>
          </a:p>
        </p:txBody>
      </p:sp>
      <p:sp>
        <p:nvSpPr>
          <p:cNvPr id="30726" name="Rectangle 5"/>
          <p:cNvSpPr>
            <a:spLocks noChangeArrowheads="1"/>
          </p:cNvSpPr>
          <p:nvPr/>
        </p:nvSpPr>
        <p:spPr bwMode="auto">
          <a:xfrm>
            <a:off x="2628900" y="3452813"/>
            <a:ext cx="3173413" cy="1189037"/>
          </a:xfrm>
          <a:prstGeom prst="rect">
            <a:avLst/>
          </a:prstGeom>
          <a:noFill/>
          <a:ln w="9525">
            <a:noFill/>
            <a:miter lim="800000"/>
            <a:headEnd/>
            <a:tailEnd/>
          </a:ln>
        </p:spPr>
        <p:txBody>
          <a:bodyPr wrap="none">
            <a:spAutoFit/>
          </a:bodyPr>
          <a:lstStyle/>
          <a:p>
            <a:r>
              <a:rPr lang="tr-TR" sz="7200" b="1">
                <a:latin typeface="Tahoma" pitchFamily="34" charset="0"/>
              </a:rPr>
              <a:t>400 gr</a:t>
            </a:r>
          </a:p>
        </p:txBody>
      </p:sp>
      <p:sp>
        <p:nvSpPr>
          <p:cNvPr id="30727" name="Rectangle 6"/>
          <p:cNvSpPr>
            <a:spLocks noChangeArrowheads="1"/>
          </p:cNvSpPr>
          <p:nvPr/>
        </p:nvSpPr>
        <p:spPr bwMode="auto">
          <a:xfrm>
            <a:off x="2763838" y="4764088"/>
            <a:ext cx="5772150" cy="1098550"/>
          </a:xfrm>
          <a:prstGeom prst="rect">
            <a:avLst/>
          </a:prstGeom>
          <a:noFill/>
          <a:ln w="9525">
            <a:noFill/>
            <a:miter lim="800000"/>
            <a:headEnd/>
            <a:tailEnd/>
          </a:ln>
        </p:spPr>
        <p:txBody>
          <a:bodyPr wrap="none">
            <a:spAutoFit/>
          </a:bodyPr>
          <a:lstStyle/>
          <a:p>
            <a:pPr algn="r"/>
            <a:r>
              <a:rPr lang="tr-TR" sz="4400" b="1">
                <a:latin typeface="Tahoma" pitchFamily="34" charset="0"/>
              </a:rPr>
              <a:t>arasında </a:t>
            </a:r>
            <a:r>
              <a:rPr lang="tr-TR" sz="6600" b="1">
                <a:latin typeface="Tahoma" pitchFamily="34" charset="0"/>
              </a:rPr>
              <a:t>değişti</a:t>
            </a:r>
            <a:r>
              <a:rPr lang="tr-TR" sz="4400" b="1">
                <a:latin typeface="Tahoma" pitchFamily="34" charset="0"/>
              </a:rPr>
              <a:t>.</a:t>
            </a: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3 Slayt Numarası Yer Tutucusu"/>
          <p:cNvSpPr>
            <a:spLocks noGrp="1"/>
          </p:cNvSpPr>
          <p:nvPr>
            <p:ph type="sldNum" sz="quarter" idx="12"/>
          </p:nvPr>
        </p:nvSpPr>
        <p:spPr>
          <a:noFill/>
        </p:spPr>
        <p:txBody>
          <a:bodyPr/>
          <a:lstStyle/>
          <a:p>
            <a:fld id="{C64E545F-A145-49BC-8EFE-6E405C5F6B04}" type="slidenum">
              <a:rPr lang="tr-TR"/>
              <a:pPr/>
              <a:t>57</a:t>
            </a:fld>
            <a:endParaRPr lang="tr-TR"/>
          </a:p>
        </p:txBody>
      </p:sp>
      <p:sp>
        <p:nvSpPr>
          <p:cNvPr id="31747" name="Rectangle 2"/>
          <p:cNvSpPr>
            <a:spLocks noChangeArrowheads="1"/>
          </p:cNvSpPr>
          <p:nvPr/>
        </p:nvSpPr>
        <p:spPr bwMode="auto">
          <a:xfrm>
            <a:off x="1187450" y="1708150"/>
            <a:ext cx="1666875" cy="641350"/>
          </a:xfrm>
          <a:prstGeom prst="rect">
            <a:avLst/>
          </a:prstGeom>
          <a:noFill/>
          <a:ln w="9525">
            <a:noFill/>
            <a:miter lim="800000"/>
            <a:headEnd/>
            <a:tailEnd/>
          </a:ln>
        </p:spPr>
        <p:txBody>
          <a:bodyPr wrap="none">
            <a:spAutoFit/>
          </a:bodyPr>
          <a:lstStyle/>
          <a:p>
            <a:r>
              <a:rPr lang="tr-TR" sz="3600" b="1">
                <a:latin typeface="Tahoma" pitchFamily="34" charset="0"/>
              </a:rPr>
              <a:t>Bunun</a:t>
            </a:r>
          </a:p>
        </p:txBody>
      </p:sp>
      <p:sp>
        <p:nvSpPr>
          <p:cNvPr id="31748" name="Rectangle 3"/>
          <p:cNvSpPr>
            <a:spLocks noChangeArrowheads="1"/>
          </p:cNvSpPr>
          <p:nvPr/>
        </p:nvSpPr>
        <p:spPr bwMode="auto">
          <a:xfrm>
            <a:off x="2714625" y="2208213"/>
            <a:ext cx="3975100" cy="1311275"/>
          </a:xfrm>
          <a:prstGeom prst="rect">
            <a:avLst/>
          </a:prstGeom>
          <a:noFill/>
          <a:ln w="9525">
            <a:noFill/>
            <a:miter lim="800000"/>
            <a:headEnd/>
            <a:tailEnd/>
          </a:ln>
        </p:spPr>
        <p:txBody>
          <a:bodyPr wrap="none">
            <a:spAutoFit/>
          </a:bodyPr>
          <a:lstStyle/>
          <a:p>
            <a:r>
              <a:rPr lang="tr-TR" sz="8000" b="1">
                <a:latin typeface="Tahoma" pitchFamily="34" charset="0"/>
              </a:rPr>
              <a:t>üzerine</a:t>
            </a:r>
          </a:p>
        </p:txBody>
      </p:sp>
      <p:sp>
        <p:nvSpPr>
          <p:cNvPr id="31749" name="Rectangle 4"/>
          <p:cNvSpPr>
            <a:spLocks noChangeArrowheads="1"/>
          </p:cNvSpPr>
          <p:nvPr/>
        </p:nvSpPr>
        <p:spPr bwMode="auto">
          <a:xfrm>
            <a:off x="5921375" y="3384550"/>
            <a:ext cx="2114550" cy="641350"/>
          </a:xfrm>
          <a:prstGeom prst="rect">
            <a:avLst/>
          </a:prstGeom>
          <a:noFill/>
          <a:ln w="9525">
            <a:noFill/>
            <a:miter lim="800000"/>
            <a:headEnd/>
            <a:tailEnd/>
          </a:ln>
        </p:spPr>
        <p:txBody>
          <a:bodyPr wrap="none">
            <a:spAutoFit/>
          </a:bodyPr>
          <a:lstStyle/>
          <a:p>
            <a:r>
              <a:rPr lang="tr-TR" sz="3600" b="1">
                <a:latin typeface="Tahoma" pitchFamily="34" charset="0"/>
              </a:rPr>
              <a:t>profesör</a:t>
            </a:r>
          </a:p>
        </p:txBody>
      </p:sp>
      <p:sp>
        <p:nvSpPr>
          <p:cNvPr id="31750" name="Rectangle 5"/>
          <p:cNvSpPr>
            <a:spLocks noChangeArrowheads="1"/>
          </p:cNvSpPr>
          <p:nvPr/>
        </p:nvSpPr>
        <p:spPr bwMode="auto">
          <a:xfrm>
            <a:off x="3430588" y="4086225"/>
            <a:ext cx="2913062" cy="823913"/>
          </a:xfrm>
          <a:prstGeom prst="rect">
            <a:avLst/>
          </a:prstGeom>
          <a:noFill/>
          <a:ln w="9525">
            <a:noFill/>
            <a:miter lim="800000"/>
            <a:headEnd/>
            <a:tailEnd/>
          </a:ln>
        </p:spPr>
        <p:txBody>
          <a:bodyPr wrap="none">
            <a:spAutoFit/>
          </a:bodyPr>
          <a:lstStyle/>
          <a:p>
            <a:r>
              <a:rPr lang="tr-TR" sz="4800" b="1">
                <a:latin typeface="Tahoma" pitchFamily="34" charset="0"/>
              </a:rPr>
              <a:t>şöyle</a:t>
            </a:r>
            <a:r>
              <a:rPr lang="tr-TR" sz="3200" b="1">
                <a:latin typeface="Tahoma" pitchFamily="34" charset="0"/>
              </a:rPr>
              <a:t> dedi;</a:t>
            </a: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3 Slayt Numarası Yer Tutucusu"/>
          <p:cNvSpPr>
            <a:spLocks noGrp="1"/>
          </p:cNvSpPr>
          <p:nvPr>
            <p:ph type="sldNum" sz="quarter" idx="12"/>
          </p:nvPr>
        </p:nvSpPr>
        <p:spPr>
          <a:noFill/>
        </p:spPr>
        <p:txBody>
          <a:bodyPr/>
          <a:lstStyle/>
          <a:p>
            <a:fld id="{D2630C97-5B30-46C0-A384-B273ED115099}" type="slidenum">
              <a:rPr lang="tr-TR"/>
              <a:pPr/>
              <a:t>58</a:t>
            </a:fld>
            <a:endParaRPr lang="tr-TR"/>
          </a:p>
        </p:txBody>
      </p:sp>
      <p:sp>
        <p:nvSpPr>
          <p:cNvPr id="32771" name="Rectangle 2"/>
          <p:cNvSpPr>
            <a:spLocks noChangeArrowheads="1"/>
          </p:cNvSpPr>
          <p:nvPr/>
        </p:nvSpPr>
        <p:spPr bwMode="auto">
          <a:xfrm>
            <a:off x="1806575" y="1095375"/>
            <a:ext cx="3563938" cy="701675"/>
          </a:xfrm>
          <a:prstGeom prst="rect">
            <a:avLst/>
          </a:prstGeom>
          <a:noFill/>
          <a:ln w="9525">
            <a:noFill/>
            <a:miter lim="800000"/>
            <a:headEnd/>
            <a:tailEnd/>
          </a:ln>
        </p:spPr>
        <p:txBody>
          <a:bodyPr wrap="none">
            <a:spAutoFit/>
          </a:bodyPr>
          <a:lstStyle/>
          <a:p>
            <a:r>
              <a:rPr lang="tr-TR" sz="3200" b="1">
                <a:latin typeface="Tahoma" pitchFamily="34" charset="0"/>
              </a:rPr>
              <a:t>"</a:t>
            </a:r>
            <a:r>
              <a:rPr lang="tr-TR" sz="4000" b="1">
                <a:latin typeface="Tahoma" pitchFamily="34" charset="0"/>
              </a:rPr>
              <a:t>Gerçek</a:t>
            </a:r>
            <a:r>
              <a:rPr lang="tr-TR" sz="3200" b="1">
                <a:latin typeface="Tahoma" pitchFamily="34" charset="0"/>
              </a:rPr>
              <a:t> ağırlık</a:t>
            </a:r>
          </a:p>
        </p:txBody>
      </p:sp>
      <p:sp>
        <p:nvSpPr>
          <p:cNvPr id="32772" name="Rectangle 3"/>
          <p:cNvSpPr>
            <a:spLocks noChangeArrowheads="1"/>
          </p:cNvSpPr>
          <p:nvPr/>
        </p:nvSpPr>
        <p:spPr bwMode="auto">
          <a:xfrm>
            <a:off x="3606800" y="1619250"/>
            <a:ext cx="4754563" cy="641350"/>
          </a:xfrm>
          <a:prstGeom prst="rect">
            <a:avLst/>
          </a:prstGeom>
          <a:noFill/>
          <a:ln w="9525">
            <a:noFill/>
            <a:miter lim="800000"/>
            <a:headEnd/>
            <a:tailEnd/>
          </a:ln>
        </p:spPr>
        <p:txBody>
          <a:bodyPr wrap="none">
            <a:spAutoFit/>
          </a:bodyPr>
          <a:lstStyle/>
          <a:p>
            <a:r>
              <a:rPr lang="tr-TR" sz="2800" b="1">
                <a:latin typeface="Tahoma" pitchFamily="34" charset="0"/>
              </a:rPr>
              <a:t>fark etmez</a:t>
            </a:r>
            <a:r>
              <a:rPr lang="tr-TR" sz="2400" b="1">
                <a:latin typeface="Tahoma" pitchFamily="34" charset="0"/>
              </a:rPr>
              <a:t>. </a:t>
            </a:r>
            <a:r>
              <a:rPr lang="tr-TR" sz="3600" b="1">
                <a:latin typeface="Tahoma" pitchFamily="34" charset="0"/>
              </a:rPr>
              <a:t>Fakat</a:t>
            </a:r>
            <a:r>
              <a:rPr lang="tr-TR" sz="2400" b="1">
                <a:latin typeface="Tahoma" pitchFamily="34" charset="0"/>
              </a:rPr>
              <a:t> durum,</a:t>
            </a:r>
          </a:p>
        </p:txBody>
      </p:sp>
      <p:sp>
        <p:nvSpPr>
          <p:cNvPr id="32773" name="Rectangle 4"/>
          <p:cNvSpPr>
            <a:spLocks noChangeArrowheads="1"/>
          </p:cNvSpPr>
          <p:nvPr/>
        </p:nvSpPr>
        <p:spPr bwMode="auto">
          <a:xfrm>
            <a:off x="2382838" y="2298700"/>
            <a:ext cx="3616325" cy="701675"/>
          </a:xfrm>
          <a:prstGeom prst="rect">
            <a:avLst/>
          </a:prstGeom>
          <a:noFill/>
          <a:ln w="9525">
            <a:noFill/>
            <a:miter lim="800000"/>
            <a:headEnd/>
            <a:tailEnd/>
          </a:ln>
        </p:spPr>
        <p:txBody>
          <a:bodyPr wrap="none">
            <a:spAutoFit/>
          </a:bodyPr>
          <a:lstStyle/>
          <a:p>
            <a:r>
              <a:rPr lang="tr-TR" sz="4000" b="1">
                <a:latin typeface="Tahoma" pitchFamily="34" charset="0"/>
              </a:rPr>
              <a:t>bardağı</a:t>
            </a:r>
            <a:r>
              <a:rPr lang="tr-TR" sz="2800" b="1">
                <a:latin typeface="Tahoma" pitchFamily="34" charset="0"/>
              </a:rPr>
              <a:t> elinizde</a:t>
            </a:r>
            <a:endParaRPr lang="tr-TR" sz="4800" b="1">
              <a:latin typeface="Tahoma" pitchFamily="34" charset="0"/>
            </a:endParaRPr>
          </a:p>
        </p:txBody>
      </p:sp>
      <p:sp>
        <p:nvSpPr>
          <p:cNvPr id="32774" name="Rectangle 5"/>
          <p:cNvSpPr>
            <a:spLocks noChangeArrowheads="1"/>
          </p:cNvSpPr>
          <p:nvPr/>
        </p:nvSpPr>
        <p:spPr bwMode="auto">
          <a:xfrm>
            <a:off x="4830763" y="2730500"/>
            <a:ext cx="3197225" cy="914400"/>
          </a:xfrm>
          <a:prstGeom prst="rect">
            <a:avLst/>
          </a:prstGeom>
          <a:noFill/>
          <a:ln w="9525">
            <a:noFill/>
            <a:miter lim="800000"/>
            <a:headEnd/>
            <a:tailEnd/>
          </a:ln>
        </p:spPr>
        <p:txBody>
          <a:bodyPr wrap="none">
            <a:spAutoFit/>
          </a:bodyPr>
          <a:lstStyle/>
          <a:p>
            <a:r>
              <a:rPr lang="tr-TR" sz="5400" b="1">
                <a:latin typeface="Tahoma" pitchFamily="34" charset="0"/>
              </a:rPr>
              <a:t>ne kadar</a:t>
            </a:r>
          </a:p>
        </p:txBody>
      </p:sp>
      <p:sp>
        <p:nvSpPr>
          <p:cNvPr id="32775" name="Rectangle 6"/>
          <p:cNvSpPr>
            <a:spLocks noChangeArrowheads="1"/>
          </p:cNvSpPr>
          <p:nvPr/>
        </p:nvSpPr>
        <p:spPr bwMode="auto">
          <a:xfrm>
            <a:off x="942975" y="3395663"/>
            <a:ext cx="6551613" cy="823912"/>
          </a:xfrm>
          <a:prstGeom prst="rect">
            <a:avLst/>
          </a:prstGeom>
          <a:noFill/>
          <a:ln w="9525">
            <a:noFill/>
            <a:miter lim="800000"/>
            <a:headEnd/>
            <a:tailEnd/>
          </a:ln>
        </p:spPr>
        <p:txBody>
          <a:bodyPr wrap="none">
            <a:spAutoFit/>
          </a:bodyPr>
          <a:lstStyle/>
          <a:p>
            <a:r>
              <a:rPr lang="tr-TR" sz="4800" b="1">
                <a:latin typeface="Tahoma" pitchFamily="34" charset="0"/>
              </a:rPr>
              <a:t>süreyle</a:t>
            </a:r>
            <a:r>
              <a:rPr lang="tr-TR" sz="3600" b="1">
                <a:latin typeface="Tahoma" pitchFamily="34" charset="0"/>
              </a:rPr>
              <a:t> tuttuğunuza göre</a:t>
            </a:r>
          </a:p>
        </p:txBody>
      </p:sp>
      <p:sp>
        <p:nvSpPr>
          <p:cNvPr id="32776" name="Rectangle 7"/>
          <p:cNvSpPr>
            <a:spLocks noChangeArrowheads="1"/>
          </p:cNvSpPr>
          <p:nvPr/>
        </p:nvSpPr>
        <p:spPr bwMode="auto">
          <a:xfrm>
            <a:off x="2814638" y="4294188"/>
            <a:ext cx="3584575" cy="1189037"/>
          </a:xfrm>
          <a:prstGeom prst="rect">
            <a:avLst/>
          </a:prstGeom>
          <a:noFill/>
          <a:ln w="9525">
            <a:noFill/>
            <a:miter lim="800000"/>
            <a:headEnd/>
            <a:tailEnd/>
          </a:ln>
        </p:spPr>
        <p:txBody>
          <a:bodyPr wrap="none">
            <a:spAutoFit/>
          </a:bodyPr>
          <a:lstStyle/>
          <a:p>
            <a:r>
              <a:rPr lang="tr-TR" sz="7200" b="1">
                <a:latin typeface="Tahoma" pitchFamily="34" charset="0"/>
              </a:rPr>
              <a:t>değişir.</a:t>
            </a:r>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3 Slayt Numarası Yer Tutucusu"/>
          <p:cNvSpPr>
            <a:spLocks noGrp="1"/>
          </p:cNvSpPr>
          <p:nvPr>
            <p:ph type="sldNum" sz="quarter" idx="12"/>
          </p:nvPr>
        </p:nvSpPr>
        <p:spPr>
          <a:noFill/>
        </p:spPr>
        <p:txBody>
          <a:bodyPr/>
          <a:lstStyle/>
          <a:p>
            <a:fld id="{00C85E44-CBA5-47FF-BD6F-B799951055F6}" type="slidenum">
              <a:rPr lang="tr-TR"/>
              <a:pPr/>
              <a:t>59</a:t>
            </a:fld>
            <a:endParaRPr lang="tr-TR"/>
          </a:p>
        </p:txBody>
      </p:sp>
      <p:sp>
        <p:nvSpPr>
          <p:cNvPr id="33795" name="Rectangle 2"/>
          <p:cNvSpPr>
            <a:spLocks noChangeArrowheads="1"/>
          </p:cNvSpPr>
          <p:nvPr/>
        </p:nvSpPr>
        <p:spPr bwMode="auto">
          <a:xfrm>
            <a:off x="898525" y="1022350"/>
            <a:ext cx="1957388" cy="914400"/>
          </a:xfrm>
          <a:prstGeom prst="rect">
            <a:avLst/>
          </a:prstGeom>
          <a:noFill/>
          <a:ln w="9525">
            <a:noFill/>
            <a:miter lim="800000"/>
            <a:headEnd/>
            <a:tailEnd/>
          </a:ln>
        </p:spPr>
        <p:txBody>
          <a:bodyPr wrap="none">
            <a:spAutoFit/>
          </a:bodyPr>
          <a:lstStyle/>
          <a:p>
            <a:r>
              <a:rPr lang="tr-TR" sz="5400" b="1">
                <a:latin typeface="Tahoma" pitchFamily="34" charset="0"/>
              </a:rPr>
              <a:t>Eğer,</a:t>
            </a:r>
          </a:p>
        </p:txBody>
      </p:sp>
      <p:sp>
        <p:nvSpPr>
          <p:cNvPr id="33796" name="Rectangle 3"/>
          <p:cNvSpPr>
            <a:spLocks noChangeArrowheads="1"/>
          </p:cNvSpPr>
          <p:nvPr/>
        </p:nvSpPr>
        <p:spPr bwMode="auto">
          <a:xfrm>
            <a:off x="2122488" y="1809750"/>
            <a:ext cx="5407025" cy="641350"/>
          </a:xfrm>
          <a:prstGeom prst="rect">
            <a:avLst/>
          </a:prstGeom>
          <a:noFill/>
          <a:ln w="9525">
            <a:noFill/>
            <a:miter lim="800000"/>
            <a:headEnd/>
            <a:tailEnd/>
          </a:ln>
        </p:spPr>
        <p:txBody>
          <a:bodyPr wrap="none">
            <a:spAutoFit/>
          </a:bodyPr>
          <a:lstStyle/>
          <a:p>
            <a:r>
              <a:rPr lang="tr-TR" sz="2800" b="1">
                <a:latin typeface="Tahoma" pitchFamily="34" charset="0"/>
              </a:rPr>
              <a:t>bir </a:t>
            </a:r>
            <a:r>
              <a:rPr lang="tr-TR" sz="3600" b="1">
                <a:latin typeface="Tahoma" pitchFamily="34" charset="0"/>
              </a:rPr>
              <a:t>dakikalığına</a:t>
            </a:r>
            <a:r>
              <a:rPr lang="tr-TR" sz="2800" b="1">
                <a:latin typeface="Tahoma" pitchFamily="34" charset="0"/>
              </a:rPr>
              <a:t> tutarsam,</a:t>
            </a:r>
          </a:p>
        </p:txBody>
      </p:sp>
      <p:sp>
        <p:nvSpPr>
          <p:cNvPr id="33797" name="Rectangle 4"/>
          <p:cNvSpPr>
            <a:spLocks noChangeArrowheads="1"/>
          </p:cNvSpPr>
          <p:nvPr/>
        </p:nvSpPr>
        <p:spPr bwMode="auto">
          <a:xfrm>
            <a:off x="3275013" y="2395538"/>
            <a:ext cx="3341687" cy="823912"/>
          </a:xfrm>
          <a:prstGeom prst="rect">
            <a:avLst/>
          </a:prstGeom>
          <a:noFill/>
          <a:ln w="9525">
            <a:noFill/>
            <a:miter lim="800000"/>
            <a:headEnd/>
            <a:tailEnd/>
          </a:ln>
        </p:spPr>
        <p:txBody>
          <a:bodyPr>
            <a:spAutoFit/>
          </a:bodyPr>
          <a:lstStyle/>
          <a:p>
            <a:r>
              <a:rPr lang="tr-TR" sz="2800" b="1">
                <a:latin typeface="Tahoma" pitchFamily="34" charset="0"/>
              </a:rPr>
              <a:t>Problem</a:t>
            </a:r>
            <a:r>
              <a:rPr lang="tr-TR" sz="4000" b="1">
                <a:latin typeface="Tahoma" pitchFamily="34" charset="0"/>
              </a:rPr>
              <a:t> </a:t>
            </a:r>
            <a:r>
              <a:rPr lang="tr-TR" sz="4800" b="1">
                <a:latin typeface="Tahoma" pitchFamily="34" charset="0"/>
              </a:rPr>
              <a:t>yok.</a:t>
            </a:r>
          </a:p>
        </p:txBody>
      </p:sp>
      <p:sp>
        <p:nvSpPr>
          <p:cNvPr id="33798" name="Rectangle 5"/>
          <p:cNvSpPr>
            <a:spLocks noChangeArrowheads="1"/>
          </p:cNvSpPr>
          <p:nvPr/>
        </p:nvSpPr>
        <p:spPr bwMode="auto">
          <a:xfrm>
            <a:off x="4067175" y="3228975"/>
            <a:ext cx="4568825" cy="641350"/>
          </a:xfrm>
          <a:prstGeom prst="rect">
            <a:avLst/>
          </a:prstGeom>
          <a:noFill/>
          <a:ln w="9525">
            <a:noFill/>
            <a:miter lim="800000"/>
            <a:headEnd/>
            <a:tailEnd/>
          </a:ln>
        </p:spPr>
        <p:txBody>
          <a:bodyPr wrap="none">
            <a:spAutoFit/>
          </a:bodyPr>
          <a:lstStyle/>
          <a:p>
            <a:r>
              <a:rPr lang="tr-TR" sz="2400" b="1">
                <a:latin typeface="Tahoma" pitchFamily="34" charset="0"/>
              </a:rPr>
              <a:t>Bir</a:t>
            </a:r>
            <a:r>
              <a:rPr lang="tr-TR" sz="2800" b="1">
                <a:latin typeface="Tahoma" pitchFamily="34" charset="0"/>
              </a:rPr>
              <a:t> </a:t>
            </a:r>
            <a:r>
              <a:rPr lang="tr-TR" sz="3600" b="1">
                <a:latin typeface="Tahoma" pitchFamily="34" charset="0"/>
              </a:rPr>
              <a:t>saatliğine</a:t>
            </a:r>
            <a:r>
              <a:rPr lang="tr-TR" sz="2800" b="1">
                <a:latin typeface="Tahoma" pitchFamily="34" charset="0"/>
              </a:rPr>
              <a:t> </a:t>
            </a:r>
            <a:r>
              <a:rPr lang="tr-TR" sz="2400" b="1">
                <a:latin typeface="Tahoma" pitchFamily="34" charset="0"/>
              </a:rPr>
              <a:t>tutarsam</a:t>
            </a:r>
            <a:r>
              <a:rPr lang="tr-TR" sz="2800" b="1">
                <a:latin typeface="Tahoma" pitchFamily="34" charset="0"/>
              </a:rPr>
              <a:t>,</a:t>
            </a:r>
          </a:p>
        </p:txBody>
      </p:sp>
      <p:sp>
        <p:nvSpPr>
          <p:cNvPr id="33799" name="Rectangle 6"/>
          <p:cNvSpPr>
            <a:spLocks noChangeArrowheads="1"/>
          </p:cNvSpPr>
          <p:nvPr/>
        </p:nvSpPr>
        <p:spPr bwMode="auto">
          <a:xfrm>
            <a:off x="1649413" y="3846513"/>
            <a:ext cx="2452687" cy="519112"/>
          </a:xfrm>
          <a:prstGeom prst="rect">
            <a:avLst/>
          </a:prstGeom>
          <a:noFill/>
          <a:ln w="9525">
            <a:noFill/>
            <a:miter lim="800000"/>
            <a:headEnd/>
            <a:tailEnd/>
          </a:ln>
        </p:spPr>
        <p:txBody>
          <a:bodyPr wrap="none">
            <a:spAutoFit/>
          </a:bodyPr>
          <a:lstStyle/>
          <a:p>
            <a:r>
              <a:rPr lang="tr-TR" sz="2800" b="1">
                <a:latin typeface="Tahoma" pitchFamily="34" charset="0"/>
              </a:rPr>
              <a:t>sağ kolumda</a:t>
            </a:r>
            <a:endParaRPr lang="tr-TR" sz="3600" b="1">
              <a:latin typeface="Tahoma" pitchFamily="34" charset="0"/>
            </a:endParaRPr>
          </a:p>
        </p:txBody>
      </p:sp>
      <p:sp>
        <p:nvSpPr>
          <p:cNvPr id="33800" name="Rectangle 7"/>
          <p:cNvSpPr>
            <a:spLocks noChangeArrowheads="1"/>
          </p:cNvSpPr>
          <p:nvPr/>
        </p:nvSpPr>
        <p:spPr bwMode="auto">
          <a:xfrm>
            <a:off x="3951288" y="3806825"/>
            <a:ext cx="3500437" cy="1189038"/>
          </a:xfrm>
          <a:prstGeom prst="rect">
            <a:avLst/>
          </a:prstGeom>
          <a:noFill/>
          <a:ln w="9525">
            <a:noFill/>
            <a:miter lim="800000"/>
            <a:headEnd/>
            <a:tailEnd/>
          </a:ln>
        </p:spPr>
        <p:txBody>
          <a:bodyPr wrap="none">
            <a:spAutoFit/>
          </a:bodyPr>
          <a:lstStyle/>
          <a:p>
            <a:r>
              <a:rPr lang="tr-TR" sz="7200" b="1">
                <a:latin typeface="Tahoma" pitchFamily="34" charset="0"/>
              </a:rPr>
              <a:t>bir ağrı</a:t>
            </a:r>
          </a:p>
        </p:txBody>
      </p:sp>
      <p:sp>
        <p:nvSpPr>
          <p:cNvPr id="33801" name="Rectangle 8"/>
          <p:cNvSpPr>
            <a:spLocks noChangeArrowheads="1"/>
          </p:cNvSpPr>
          <p:nvPr/>
        </p:nvSpPr>
        <p:spPr bwMode="auto">
          <a:xfrm>
            <a:off x="3059113" y="5070475"/>
            <a:ext cx="2268537" cy="519113"/>
          </a:xfrm>
          <a:prstGeom prst="rect">
            <a:avLst/>
          </a:prstGeom>
          <a:noFill/>
          <a:ln w="9525">
            <a:noFill/>
            <a:miter lim="800000"/>
            <a:headEnd/>
            <a:tailEnd/>
          </a:ln>
        </p:spPr>
        <p:txBody>
          <a:bodyPr wrap="none">
            <a:spAutoFit/>
          </a:bodyPr>
          <a:lstStyle/>
          <a:p>
            <a:r>
              <a:rPr lang="tr-TR" sz="2800" b="1">
                <a:latin typeface="Tahoma" pitchFamily="34" charset="0"/>
              </a:rPr>
              <a:t>oluşacaktır.</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rtlCol="0">
            <a:normAutofit/>
          </a:bodyPr>
          <a:lstStyle/>
          <a:p>
            <a:pPr eaLnBrk="1" fontAlgn="auto" hangingPunct="1">
              <a:spcAft>
                <a:spcPts val="0"/>
              </a:spcAft>
              <a:defRPr/>
            </a:pPr>
            <a:r>
              <a:rPr lang="tr-TR" b="1" dirty="0" smtClean="0">
                <a:solidFill>
                  <a:srgbClr val="660066"/>
                </a:solidFill>
                <a:latin typeface="Arial Rounded MT Bold" pitchFamily="34" charset="0"/>
              </a:rPr>
              <a:t>STRES BELİRTİLERİ</a:t>
            </a:r>
            <a:endParaRPr lang="tr-TR" dirty="0" smtClean="0">
              <a:solidFill>
                <a:srgbClr val="660066"/>
              </a:solidFill>
              <a:latin typeface="Arial Rounded MT Bold" pitchFamily="34" charset="0"/>
            </a:endParaRPr>
          </a:p>
        </p:txBody>
      </p:sp>
      <p:sp>
        <p:nvSpPr>
          <p:cNvPr id="64515" name="Rectangle 3"/>
          <p:cNvSpPr>
            <a:spLocks noGrp="1" noChangeArrowheads="1"/>
          </p:cNvSpPr>
          <p:nvPr>
            <p:ph idx="1"/>
          </p:nvPr>
        </p:nvSpPr>
        <p:spPr>
          <a:xfrm>
            <a:off x="2123728" y="1484784"/>
            <a:ext cx="6840760" cy="5181600"/>
          </a:xfrm>
        </p:spPr>
        <p:txBody>
          <a:bodyPr rtlCol="0">
            <a:normAutofit lnSpcReduction="10000"/>
          </a:bodyPr>
          <a:lstStyle/>
          <a:p>
            <a:pPr eaLnBrk="1" fontAlgn="auto" hangingPunct="1">
              <a:lnSpc>
                <a:spcPct val="90000"/>
              </a:lnSpc>
              <a:spcAft>
                <a:spcPts val="0"/>
              </a:spcAft>
              <a:buFontTx/>
              <a:buNone/>
              <a:defRPr/>
            </a:pPr>
            <a:r>
              <a:rPr lang="tr-TR" sz="2400" b="1" dirty="0" smtClean="0">
                <a:solidFill>
                  <a:srgbClr val="660066"/>
                </a:solidFill>
                <a:effectLst>
                  <a:outerShdw blurRad="38100" dist="38100" dir="2700000" algn="tl">
                    <a:srgbClr val="000000">
                      <a:alpha val="43137"/>
                    </a:srgbClr>
                  </a:outerShdw>
                </a:effectLst>
                <a:latin typeface="Arial Rounded MT Bold" pitchFamily="34" charset="0"/>
              </a:rPr>
              <a:t>FİZİKSEL BELİRTİLER</a:t>
            </a:r>
          </a:p>
          <a:p>
            <a:pPr lvl="1" eaLnBrk="1" fontAlgn="auto" hangingPunct="1">
              <a:lnSpc>
                <a:spcPct val="90000"/>
              </a:lnSpc>
              <a:spcAft>
                <a:spcPts val="0"/>
              </a:spcAft>
              <a:buFont typeface="Arial" pitchFamily="34" charset="0"/>
              <a:buChar char="–"/>
              <a:defRPr/>
            </a:pPr>
            <a:r>
              <a:rPr lang="tr-TR" sz="2200" dirty="0" smtClean="0">
                <a:latin typeface="Arial Rounded MT Bold" pitchFamily="34" charset="0"/>
              </a:rPr>
              <a:t>Çarpıntı</a:t>
            </a:r>
          </a:p>
          <a:p>
            <a:pPr lvl="1" eaLnBrk="1" fontAlgn="auto" hangingPunct="1">
              <a:lnSpc>
                <a:spcPct val="90000"/>
              </a:lnSpc>
              <a:spcAft>
                <a:spcPts val="0"/>
              </a:spcAft>
              <a:buFont typeface="Arial" pitchFamily="34" charset="0"/>
              <a:buChar char="–"/>
              <a:defRPr/>
            </a:pPr>
            <a:r>
              <a:rPr lang="tr-TR" sz="2200" dirty="0" smtClean="0">
                <a:latin typeface="Arial Rounded MT Bold" pitchFamily="34" charset="0"/>
              </a:rPr>
              <a:t>Yorgunluk</a:t>
            </a:r>
          </a:p>
          <a:p>
            <a:pPr lvl="1" eaLnBrk="1" fontAlgn="auto" hangingPunct="1">
              <a:lnSpc>
                <a:spcPct val="90000"/>
              </a:lnSpc>
              <a:spcAft>
                <a:spcPts val="0"/>
              </a:spcAft>
              <a:buFont typeface="Arial" pitchFamily="34" charset="0"/>
              <a:buChar char="–"/>
              <a:defRPr/>
            </a:pPr>
            <a:r>
              <a:rPr lang="tr-TR" sz="2200" dirty="0" smtClean="0">
                <a:latin typeface="Arial Rounded MT Bold" pitchFamily="34" charset="0"/>
              </a:rPr>
              <a:t>Baş ağrısı</a:t>
            </a:r>
          </a:p>
          <a:p>
            <a:pPr lvl="1" eaLnBrk="1" fontAlgn="auto" hangingPunct="1">
              <a:lnSpc>
                <a:spcPct val="90000"/>
              </a:lnSpc>
              <a:spcAft>
                <a:spcPts val="0"/>
              </a:spcAft>
              <a:buFont typeface="Arial" pitchFamily="34" charset="0"/>
              <a:buChar char="–"/>
              <a:defRPr/>
            </a:pPr>
            <a:r>
              <a:rPr lang="tr-TR" sz="2200" dirty="0" smtClean="0">
                <a:latin typeface="Arial Rounded MT Bold" pitchFamily="34" charset="0"/>
              </a:rPr>
              <a:t>Soğuk ya da sıcak basması</a:t>
            </a:r>
          </a:p>
          <a:p>
            <a:pPr lvl="1" eaLnBrk="1" fontAlgn="auto" hangingPunct="1">
              <a:lnSpc>
                <a:spcPct val="90000"/>
              </a:lnSpc>
              <a:spcAft>
                <a:spcPts val="0"/>
              </a:spcAft>
              <a:buFont typeface="Arial" pitchFamily="34" charset="0"/>
              <a:buChar char="–"/>
              <a:defRPr/>
            </a:pPr>
            <a:r>
              <a:rPr lang="tr-TR" sz="2200" dirty="0" smtClean="0">
                <a:latin typeface="Arial Rounded MT Bold" pitchFamily="34" charset="0"/>
              </a:rPr>
              <a:t>Mide-bağırsak bozukluğu,sindirim zorlukları</a:t>
            </a:r>
          </a:p>
          <a:p>
            <a:pPr lvl="1" eaLnBrk="1" fontAlgn="auto" hangingPunct="1">
              <a:lnSpc>
                <a:spcPct val="90000"/>
              </a:lnSpc>
              <a:spcAft>
                <a:spcPts val="0"/>
              </a:spcAft>
              <a:buFont typeface="Arial" pitchFamily="34" charset="0"/>
              <a:buChar char="–"/>
              <a:defRPr/>
            </a:pPr>
            <a:r>
              <a:rPr lang="tr-TR" sz="2200" dirty="0" smtClean="0">
                <a:latin typeface="Arial Rounded MT Bold" pitchFamily="34" charset="0"/>
              </a:rPr>
              <a:t>Nefes darlığı</a:t>
            </a:r>
          </a:p>
          <a:p>
            <a:pPr lvl="1" eaLnBrk="1" fontAlgn="auto" hangingPunct="1">
              <a:lnSpc>
                <a:spcPct val="90000"/>
              </a:lnSpc>
              <a:spcAft>
                <a:spcPts val="0"/>
              </a:spcAft>
              <a:buFont typeface="Arial" pitchFamily="34" charset="0"/>
              <a:buChar char="–"/>
              <a:defRPr/>
            </a:pPr>
            <a:r>
              <a:rPr lang="tr-TR" sz="2200" dirty="0" smtClean="0">
                <a:latin typeface="Arial Rounded MT Bold" pitchFamily="34" charset="0"/>
              </a:rPr>
              <a:t>Mide bulantısı</a:t>
            </a:r>
          </a:p>
          <a:p>
            <a:pPr lvl="1" eaLnBrk="1" fontAlgn="auto" hangingPunct="1">
              <a:lnSpc>
                <a:spcPct val="90000"/>
              </a:lnSpc>
              <a:spcAft>
                <a:spcPts val="0"/>
              </a:spcAft>
              <a:buFont typeface="Arial" pitchFamily="34" charset="0"/>
              <a:buChar char="–"/>
              <a:defRPr/>
            </a:pPr>
            <a:r>
              <a:rPr lang="tr-TR" sz="2200" dirty="0" smtClean="0">
                <a:latin typeface="Arial Rounded MT Bold" pitchFamily="34" charset="0"/>
              </a:rPr>
              <a:t>Ellerde titreme</a:t>
            </a:r>
          </a:p>
          <a:p>
            <a:pPr lvl="1" eaLnBrk="1" fontAlgn="auto" hangingPunct="1">
              <a:lnSpc>
                <a:spcPct val="90000"/>
              </a:lnSpc>
              <a:spcAft>
                <a:spcPts val="0"/>
              </a:spcAft>
              <a:buFont typeface="Arial" pitchFamily="34" charset="0"/>
              <a:buChar char="–"/>
              <a:defRPr/>
            </a:pPr>
            <a:r>
              <a:rPr lang="tr-TR" sz="2200" dirty="0" smtClean="0">
                <a:latin typeface="Arial Rounded MT Bold" pitchFamily="34" charset="0"/>
              </a:rPr>
              <a:t>Uyku bozuklukları</a:t>
            </a:r>
          </a:p>
          <a:p>
            <a:pPr lvl="1" eaLnBrk="1" fontAlgn="auto" hangingPunct="1">
              <a:lnSpc>
                <a:spcPct val="90000"/>
              </a:lnSpc>
              <a:spcAft>
                <a:spcPts val="0"/>
              </a:spcAft>
              <a:buFont typeface="Arial" pitchFamily="34" charset="0"/>
              <a:buChar char="–"/>
              <a:defRPr/>
            </a:pPr>
            <a:r>
              <a:rPr lang="tr-TR" sz="2200" dirty="0" smtClean="0">
                <a:latin typeface="Arial Rounded MT Bold" pitchFamily="34" charset="0"/>
              </a:rPr>
              <a:t>İştahta bozulmalar(çok az yeme,aşırı yeme)</a:t>
            </a:r>
          </a:p>
          <a:p>
            <a:pPr lvl="1" eaLnBrk="1" fontAlgn="auto" hangingPunct="1">
              <a:lnSpc>
                <a:spcPct val="90000"/>
              </a:lnSpc>
              <a:spcAft>
                <a:spcPts val="0"/>
              </a:spcAft>
              <a:buFont typeface="Arial" pitchFamily="34" charset="0"/>
              <a:buChar char="–"/>
              <a:defRPr/>
            </a:pPr>
            <a:r>
              <a:rPr lang="tr-TR" sz="2200" dirty="0" smtClean="0">
                <a:latin typeface="Arial Rounded MT Bold" pitchFamily="34" charset="0"/>
              </a:rPr>
              <a:t>Gürültü-sese karşı aşırı duyarlılık</a:t>
            </a:r>
          </a:p>
          <a:p>
            <a:pPr lvl="1" eaLnBrk="1" fontAlgn="auto" hangingPunct="1">
              <a:lnSpc>
                <a:spcPct val="90000"/>
              </a:lnSpc>
              <a:spcAft>
                <a:spcPts val="0"/>
              </a:spcAft>
              <a:buFont typeface="Arial" pitchFamily="34" charset="0"/>
              <a:buChar char="–"/>
              <a:defRPr/>
            </a:pPr>
            <a:r>
              <a:rPr lang="tr-TR" sz="2200" dirty="0" smtClean="0">
                <a:latin typeface="Arial Rounded MT Bold" pitchFamily="34" charset="0"/>
              </a:rPr>
              <a:t>Bitkinlik</a:t>
            </a:r>
          </a:p>
          <a:p>
            <a:pPr lvl="1" eaLnBrk="1" fontAlgn="auto" hangingPunct="1">
              <a:lnSpc>
                <a:spcPct val="90000"/>
              </a:lnSpc>
              <a:spcAft>
                <a:spcPts val="0"/>
              </a:spcAft>
              <a:buFont typeface="Arial" pitchFamily="34" charset="0"/>
              <a:buChar char="–"/>
              <a:defRPr/>
            </a:pPr>
            <a:r>
              <a:rPr lang="tr-TR" sz="2200" dirty="0" smtClean="0">
                <a:latin typeface="Arial Rounded MT Bold" pitchFamily="34" charset="0"/>
              </a:rPr>
              <a:t>Boyunda,ensede,belde,sırtta ağrı ve kasılmalar</a:t>
            </a:r>
          </a:p>
          <a:p>
            <a:pPr eaLnBrk="1" fontAlgn="auto" hangingPunct="1">
              <a:lnSpc>
                <a:spcPct val="90000"/>
              </a:lnSpc>
              <a:spcAft>
                <a:spcPts val="0"/>
              </a:spcAft>
              <a:buFont typeface="Arial" pitchFamily="34" charset="0"/>
              <a:buChar char="•"/>
              <a:defRPr/>
            </a:pPr>
            <a:endParaRPr lang="tr-TR" sz="2200" dirty="0" smtClean="0"/>
          </a:p>
        </p:txBody>
      </p:sp>
      <p:pic>
        <p:nvPicPr>
          <p:cNvPr id="4" name="Picture 4" descr="C:\Documents and Settings\Administrator\Desktop\tükenmişlik sendromu\yedek\stress1.jpg"/>
          <p:cNvPicPr>
            <a:picLocks noChangeAspect="1" noChangeArrowheads="1"/>
          </p:cNvPicPr>
          <p:nvPr/>
        </p:nvPicPr>
        <p:blipFill>
          <a:blip r:embed="rId2" cstate="print"/>
          <a:srcRect/>
          <a:stretch>
            <a:fillRect/>
          </a:stretch>
        </p:blipFill>
        <p:spPr bwMode="auto">
          <a:xfrm>
            <a:off x="323528" y="1772816"/>
            <a:ext cx="2038672" cy="47133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3 Slayt Numarası Yer Tutucusu"/>
          <p:cNvSpPr>
            <a:spLocks noGrp="1"/>
          </p:cNvSpPr>
          <p:nvPr>
            <p:ph type="sldNum" sz="quarter" idx="12"/>
          </p:nvPr>
        </p:nvSpPr>
        <p:spPr>
          <a:noFill/>
        </p:spPr>
        <p:txBody>
          <a:bodyPr/>
          <a:lstStyle/>
          <a:p>
            <a:fld id="{E36C208F-56B4-4357-941D-B48DBA9833B0}" type="slidenum">
              <a:rPr lang="tr-TR"/>
              <a:pPr/>
              <a:t>60</a:t>
            </a:fld>
            <a:endParaRPr lang="tr-TR"/>
          </a:p>
        </p:txBody>
      </p:sp>
      <p:sp>
        <p:nvSpPr>
          <p:cNvPr id="34819" name="Rectangle 2"/>
          <p:cNvSpPr>
            <a:spLocks noChangeArrowheads="1"/>
          </p:cNvSpPr>
          <p:nvPr/>
        </p:nvSpPr>
        <p:spPr bwMode="auto">
          <a:xfrm>
            <a:off x="1187450" y="1698625"/>
            <a:ext cx="2606675" cy="1189038"/>
          </a:xfrm>
          <a:prstGeom prst="rect">
            <a:avLst/>
          </a:prstGeom>
          <a:noFill/>
          <a:ln w="9525">
            <a:noFill/>
            <a:miter lim="800000"/>
            <a:headEnd/>
            <a:tailEnd/>
          </a:ln>
        </p:spPr>
        <p:txBody>
          <a:bodyPr wrap="none">
            <a:spAutoFit/>
          </a:bodyPr>
          <a:lstStyle/>
          <a:p>
            <a:r>
              <a:rPr lang="tr-TR" sz="3200" b="1">
                <a:latin typeface="Tahoma" pitchFamily="34" charset="0"/>
              </a:rPr>
              <a:t>bir </a:t>
            </a:r>
            <a:r>
              <a:rPr lang="tr-TR" sz="7200" b="1">
                <a:latin typeface="Tahoma" pitchFamily="34" charset="0"/>
              </a:rPr>
              <a:t>gün</a:t>
            </a:r>
            <a:endParaRPr lang="tr-TR" sz="3200" b="1">
              <a:latin typeface="Tahoma" pitchFamily="34" charset="0"/>
            </a:endParaRPr>
          </a:p>
        </p:txBody>
      </p:sp>
      <p:sp>
        <p:nvSpPr>
          <p:cNvPr id="34820" name="Rectangle 3"/>
          <p:cNvSpPr>
            <a:spLocks noChangeArrowheads="1"/>
          </p:cNvSpPr>
          <p:nvPr/>
        </p:nvSpPr>
        <p:spPr bwMode="auto">
          <a:xfrm>
            <a:off x="1581150" y="3067050"/>
            <a:ext cx="4646613" cy="1189038"/>
          </a:xfrm>
          <a:prstGeom prst="rect">
            <a:avLst/>
          </a:prstGeom>
          <a:noFill/>
          <a:ln w="9525">
            <a:noFill/>
            <a:miter lim="800000"/>
            <a:headEnd/>
            <a:tailEnd/>
          </a:ln>
        </p:spPr>
        <p:txBody>
          <a:bodyPr wrap="none">
            <a:spAutoFit/>
          </a:bodyPr>
          <a:lstStyle/>
          <a:p>
            <a:r>
              <a:rPr lang="tr-TR" sz="7200" b="1">
                <a:latin typeface="Tahoma" pitchFamily="34" charset="0"/>
              </a:rPr>
              <a:t>ambulans</a:t>
            </a:r>
          </a:p>
        </p:txBody>
      </p:sp>
      <p:sp>
        <p:nvSpPr>
          <p:cNvPr id="34821" name="Rectangle 4"/>
          <p:cNvSpPr>
            <a:spLocks noChangeArrowheads="1"/>
          </p:cNvSpPr>
          <p:nvPr/>
        </p:nvSpPr>
        <p:spPr bwMode="auto">
          <a:xfrm>
            <a:off x="3217863" y="4240213"/>
            <a:ext cx="4306887" cy="641350"/>
          </a:xfrm>
          <a:prstGeom prst="rect">
            <a:avLst/>
          </a:prstGeom>
          <a:noFill/>
          <a:ln w="9525">
            <a:noFill/>
            <a:miter lim="800000"/>
            <a:headEnd/>
            <a:tailEnd/>
          </a:ln>
        </p:spPr>
        <p:txBody>
          <a:bodyPr wrap="none">
            <a:spAutoFit/>
          </a:bodyPr>
          <a:lstStyle/>
          <a:p>
            <a:r>
              <a:rPr lang="tr-TR" sz="3600" b="1">
                <a:latin typeface="Tahoma" pitchFamily="34" charset="0"/>
              </a:rPr>
              <a:t>çağırmak zorunda</a:t>
            </a:r>
          </a:p>
        </p:txBody>
      </p:sp>
      <p:sp>
        <p:nvSpPr>
          <p:cNvPr id="34822" name="Rectangle 5"/>
          <p:cNvSpPr>
            <a:spLocks noChangeArrowheads="1"/>
          </p:cNvSpPr>
          <p:nvPr/>
        </p:nvSpPr>
        <p:spPr bwMode="auto">
          <a:xfrm>
            <a:off x="4967288" y="4910138"/>
            <a:ext cx="3133725" cy="823912"/>
          </a:xfrm>
          <a:prstGeom prst="rect">
            <a:avLst/>
          </a:prstGeom>
          <a:noFill/>
          <a:ln w="9525">
            <a:noFill/>
            <a:miter lim="800000"/>
            <a:headEnd/>
            <a:tailEnd/>
          </a:ln>
        </p:spPr>
        <p:txBody>
          <a:bodyPr wrap="none">
            <a:spAutoFit/>
          </a:bodyPr>
          <a:lstStyle/>
          <a:p>
            <a:r>
              <a:rPr lang="tr-TR" sz="4800" b="1">
                <a:latin typeface="Tahoma" pitchFamily="34" charset="0"/>
              </a:rPr>
              <a:t>kalırsınız.</a:t>
            </a:r>
          </a:p>
        </p:txBody>
      </p:sp>
      <p:sp>
        <p:nvSpPr>
          <p:cNvPr id="34823" name="Rectangle 6"/>
          <p:cNvSpPr>
            <a:spLocks noChangeArrowheads="1"/>
          </p:cNvSpPr>
          <p:nvPr/>
        </p:nvSpPr>
        <p:spPr bwMode="auto">
          <a:xfrm>
            <a:off x="3779838" y="1001713"/>
            <a:ext cx="2025650" cy="1006475"/>
          </a:xfrm>
          <a:prstGeom prst="rect">
            <a:avLst/>
          </a:prstGeom>
          <a:noFill/>
          <a:ln w="9525">
            <a:noFill/>
            <a:miter lim="800000"/>
            <a:headEnd/>
            <a:tailEnd/>
          </a:ln>
        </p:spPr>
        <p:txBody>
          <a:bodyPr wrap="none">
            <a:spAutoFit/>
          </a:bodyPr>
          <a:lstStyle/>
          <a:p>
            <a:r>
              <a:rPr lang="tr-TR" sz="6000" b="1">
                <a:latin typeface="Tahoma" pitchFamily="34" charset="0"/>
              </a:rPr>
              <a:t>Eğer</a:t>
            </a:r>
            <a:r>
              <a:rPr lang="tr-TR" sz="2800" b="1">
                <a:latin typeface="Tahoma" pitchFamily="34" charset="0"/>
              </a:rPr>
              <a:t>,</a:t>
            </a:r>
          </a:p>
        </p:txBody>
      </p:sp>
      <p:sp>
        <p:nvSpPr>
          <p:cNvPr id="34824" name="Rectangle 7"/>
          <p:cNvSpPr>
            <a:spLocks noChangeArrowheads="1"/>
          </p:cNvSpPr>
          <p:nvPr/>
        </p:nvSpPr>
        <p:spPr bwMode="auto">
          <a:xfrm>
            <a:off x="3421063" y="2765425"/>
            <a:ext cx="3527425" cy="519113"/>
          </a:xfrm>
          <a:prstGeom prst="rect">
            <a:avLst/>
          </a:prstGeom>
          <a:noFill/>
          <a:ln w="9525">
            <a:noFill/>
            <a:miter lim="800000"/>
            <a:headEnd/>
            <a:tailEnd/>
          </a:ln>
        </p:spPr>
        <p:txBody>
          <a:bodyPr wrap="none">
            <a:spAutoFit/>
          </a:bodyPr>
          <a:lstStyle/>
          <a:p>
            <a:r>
              <a:rPr lang="tr-TR" sz="2800" b="1">
                <a:latin typeface="Tahoma" pitchFamily="34" charset="0"/>
              </a:rPr>
              <a:t>boyunca tutarsam,</a:t>
            </a:r>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3 Slayt Numarası Yer Tutucusu"/>
          <p:cNvSpPr>
            <a:spLocks noGrp="1"/>
          </p:cNvSpPr>
          <p:nvPr>
            <p:ph type="sldNum" sz="quarter" idx="12"/>
          </p:nvPr>
        </p:nvSpPr>
        <p:spPr>
          <a:noFill/>
        </p:spPr>
        <p:txBody>
          <a:bodyPr/>
          <a:lstStyle/>
          <a:p>
            <a:fld id="{E6146E0D-4BEC-43CC-9DF5-90D60F623FFD}" type="slidenum">
              <a:rPr lang="tr-TR"/>
              <a:pPr/>
              <a:t>61</a:t>
            </a:fld>
            <a:endParaRPr lang="tr-TR"/>
          </a:p>
        </p:txBody>
      </p:sp>
      <p:sp>
        <p:nvSpPr>
          <p:cNvPr id="35843" name="Rectangle 2"/>
          <p:cNvSpPr>
            <a:spLocks noChangeArrowheads="1"/>
          </p:cNvSpPr>
          <p:nvPr/>
        </p:nvSpPr>
        <p:spPr bwMode="auto">
          <a:xfrm>
            <a:off x="3205163" y="841375"/>
            <a:ext cx="4743450" cy="1006475"/>
          </a:xfrm>
          <a:prstGeom prst="rect">
            <a:avLst/>
          </a:prstGeom>
          <a:noFill/>
          <a:ln w="9525">
            <a:noFill/>
            <a:miter lim="800000"/>
            <a:headEnd/>
            <a:tailEnd/>
          </a:ln>
        </p:spPr>
        <p:txBody>
          <a:bodyPr wrap="none">
            <a:spAutoFit/>
          </a:bodyPr>
          <a:lstStyle/>
          <a:p>
            <a:r>
              <a:rPr lang="tr-TR" sz="6000" b="1">
                <a:latin typeface="Tahoma" pitchFamily="34" charset="0"/>
              </a:rPr>
              <a:t>Aslında</a:t>
            </a:r>
            <a:r>
              <a:rPr lang="tr-TR" sz="4000" b="1">
                <a:latin typeface="Tahoma" pitchFamily="34" charset="0"/>
              </a:rPr>
              <a:t> ağırlık</a:t>
            </a:r>
          </a:p>
        </p:txBody>
      </p:sp>
      <p:sp>
        <p:nvSpPr>
          <p:cNvPr id="35844" name="Rectangle 3"/>
          <p:cNvSpPr>
            <a:spLocks noChangeArrowheads="1"/>
          </p:cNvSpPr>
          <p:nvPr/>
        </p:nvSpPr>
        <p:spPr bwMode="auto">
          <a:xfrm>
            <a:off x="1825625" y="1806575"/>
            <a:ext cx="3100388" cy="1098550"/>
          </a:xfrm>
          <a:prstGeom prst="rect">
            <a:avLst/>
          </a:prstGeom>
          <a:noFill/>
          <a:ln w="9525">
            <a:noFill/>
            <a:miter lim="800000"/>
            <a:headEnd/>
            <a:tailEnd/>
          </a:ln>
        </p:spPr>
        <p:txBody>
          <a:bodyPr wrap="none">
            <a:spAutoFit/>
          </a:bodyPr>
          <a:lstStyle/>
          <a:p>
            <a:r>
              <a:rPr lang="tr-TR" sz="6600" b="1">
                <a:latin typeface="Tahoma" pitchFamily="34" charset="0"/>
              </a:rPr>
              <a:t>aynıdır</a:t>
            </a:r>
          </a:p>
        </p:txBody>
      </p:sp>
      <p:sp>
        <p:nvSpPr>
          <p:cNvPr id="35845" name="Rectangle 4"/>
          <p:cNvSpPr>
            <a:spLocks noChangeArrowheads="1"/>
          </p:cNvSpPr>
          <p:nvPr/>
        </p:nvSpPr>
        <p:spPr bwMode="auto">
          <a:xfrm>
            <a:off x="4806950" y="2582863"/>
            <a:ext cx="1277938" cy="701675"/>
          </a:xfrm>
          <a:prstGeom prst="rect">
            <a:avLst/>
          </a:prstGeom>
          <a:noFill/>
          <a:ln w="9525">
            <a:noFill/>
            <a:miter lim="800000"/>
            <a:headEnd/>
            <a:tailEnd/>
          </a:ln>
        </p:spPr>
        <p:txBody>
          <a:bodyPr wrap="none">
            <a:spAutoFit/>
          </a:bodyPr>
          <a:lstStyle/>
          <a:p>
            <a:r>
              <a:rPr lang="tr-TR" sz="4000" b="1">
                <a:latin typeface="Tahoma" pitchFamily="34" charset="0"/>
              </a:rPr>
              <a:t>ama</a:t>
            </a:r>
          </a:p>
        </p:txBody>
      </p:sp>
      <p:sp>
        <p:nvSpPr>
          <p:cNvPr id="35846" name="Rectangle 5"/>
          <p:cNvSpPr>
            <a:spLocks noChangeArrowheads="1"/>
          </p:cNvSpPr>
          <p:nvPr/>
        </p:nvSpPr>
        <p:spPr bwMode="auto">
          <a:xfrm>
            <a:off x="1187450" y="3133725"/>
            <a:ext cx="7162800" cy="1006475"/>
          </a:xfrm>
          <a:prstGeom prst="rect">
            <a:avLst/>
          </a:prstGeom>
          <a:noFill/>
          <a:ln w="9525">
            <a:noFill/>
            <a:miter lim="800000"/>
            <a:headEnd/>
            <a:tailEnd/>
          </a:ln>
        </p:spPr>
        <p:txBody>
          <a:bodyPr wrap="none">
            <a:spAutoFit/>
          </a:bodyPr>
          <a:lstStyle/>
          <a:p>
            <a:r>
              <a:rPr lang="tr-TR" sz="4000" b="1">
                <a:latin typeface="Tahoma" pitchFamily="34" charset="0"/>
              </a:rPr>
              <a:t>ne kadar </a:t>
            </a:r>
            <a:r>
              <a:rPr lang="tr-TR" sz="6000" b="1">
                <a:latin typeface="Tahoma" pitchFamily="34" charset="0"/>
              </a:rPr>
              <a:t>uzun</a:t>
            </a:r>
            <a:r>
              <a:rPr lang="tr-TR" sz="4000" b="1">
                <a:latin typeface="Tahoma" pitchFamily="34" charset="0"/>
              </a:rPr>
              <a:t> tutarsanız</a:t>
            </a:r>
          </a:p>
        </p:txBody>
      </p:sp>
      <p:sp>
        <p:nvSpPr>
          <p:cNvPr id="35847" name="Rectangle 6"/>
          <p:cNvSpPr>
            <a:spLocks noChangeArrowheads="1"/>
          </p:cNvSpPr>
          <p:nvPr/>
        </p:nvSpPr>
        <p:spPr bwMode="auto">
          <a:xfrm>
            <a:off x="5292725" y="4062413"/>
            <a:ext cx="3579813" cy="914400"/>
          </a:xfrm>
          <a:prstGeom prst="rect">
            <a:avLst/>
          </a:prstGeom>
          <a:noFill/>
          <a:ln w="9525">
            <a:noFill/>
            <a:miter lim="800000"/>
            <a:headEnd/>
            <a:tailEnd/>
          </a:ln>
        </p:spPr>
        <p:txBody>
          <a:bodyPr wrap="none">
            <a:spAutoFit/>
          </a:bodyPr>
          <a:lstStyle/>
          <a:p>
            <a:r>
              <a:rPr lang="tr-TR" sz="5400" b="1">
                <a:latin typeface="Tahoma" pitchFamily="34" charset="0"/>
              </a:rPr>
              <a:t>size</a:t>
            </a:r>
            <a:r>
              <a:rPr lang="tr-TR" sz="4000" b="1">
                <a:latin typeface="Tahoma" pitchFamily="34" charset="0"/>
              </a:rPr>
              <a:t> o kadar</a:t>
            </a:r>
          </a:p>
        </p:txBody>
      </p:sp>
      <p:sp>
        <p:nvSpPr>
          <p:cNvPr id="35848" name="Rectangle 7"/>
          <p:cNvSpPr>
            <a:spLocks noChangeArrowheads="1"/>
          </p:cNvSpPr>
          <p:nvPr/>
        </p:nvSpPr>
        <p:spPr bwMode="auto">
          <a:xfrm>
            <a:off x="2484438" y="4687888"/>
            <a:ext cx="3687762" cy="1189037"/>
          </a:xfrm>
          <a:prstGeom prst="rect">
            <a:avLst/>
          </a:prstGeom>
          <a:noFill/>
          <a:ln w="9525">
            <a:noFill/>
            <a:miter lim="800000"/>
            <a:headEnd/>
            <a:tailEnd/>
          </a:ln>
        </p:spPr>
        <p:txBody>
          <a:bodyPr wrap="none">
            <a:spAutoFit/>
          </a:bodyPr>
          <a:lstStyle/>
          <a:p>
            <a:r>
              <a:rPr lang="tr-TR" sz="7200" b="1">
                <a:latin typeface="Tahoma" pitchFamily="34" charset="0"/>
              </a:rPr>
              <a:t>ağır</a:t>
            </a:r>
            <a:r>
              <a:rPr lang="tr-TR" sz="4000" b="1">
                <a:latin typeface="Tahoma" pitchFamily="34" charset="0"/>
              </a:rPr>
              <a:t> gelir."</a:t>
            </a:r>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3 Slayt Numarası Yer Tutucusu"/>
          <p:cNvSpPr>
            <a:spLocks noGrp="1"/>
          </p:cNvSpPr>
          <p:nvPr>
            <p:ph type="sldNum" sz="quarter" idx="12"/>
          </p:nvPr>
        </p:nvSpPr>
        <p:spPr>
          <a:noFill/>
        </p:spPr>
        <p:txBody>
          <a:bodyPr/>
          <a:lstStyle/>
          <a:p>
            <a:fld id="{3F264FD4-4138-48E5-8E89-E812EA29FDF4}" type="slidenum">
              <a:rPr lang="tr-TR"/>
              <a:pPr/>
              <a:t>62</a:t>
            </a:fld>
            <a:endParaRPr lang="tr-TR"/>
          </a:p>
        </p:txBody>
      </p:sp>
      <p:sp>
        <p:nvSpPr>
          <p:cNvPr id="36867" name="Rectangle 2"/>
          <p:cNvSpPr>
            <a:spLocks noChangeArrowheads="1"/>
          </p:cNvSpPr>
          <p:nvPr/>
        </p:nvSpPr>
        <p:spPr bwMode="auto">
          <a:xfrm>
            <a:off x="1258888" y="546100"/>
            <a:ext cx="5165725" cy="1098550"/>
          </a:xfrm>
          <a:prstGeom prst="rect">
            <a:avLst/>
          </a:prstGeom>
          <a:noFill/>
          <a:ln w="9525">
            <a:noFill/>
            <a:miter lim="800000"/>
            <a:headEnd/>
            <a:tailEnd/>
          </a:ln>
        </p:spPr>
        <p:txBody>
          <a:bodyPr wrap="none">
            <a:spAutoFit/>
          </a:bodyPr>
          <a:lstStyle/>
          <a:p>
            <a:r>
              <a:rPr lang="tr-TR" sz="6600" b="1">
                <a:latin typeface="Tahoma" pitchFamily="34" charset="0"/>
              </a:rPr>
              <a:t>"Eğer </a:t>
            </a:r>
            <a:r>
              <a:rPr lang="tr-TR" sz="2800" b="1">
                <a:latin typeface="Tahoma" pitchFamily="34" charset="0"/>
              </a:rPr>
              <a:t>sıkıntılarımızı</a:t>
            </a:r>
          </a:p>
        </p:txBody>
      </p:sp>
      <p:sp>
        <p:nvSpPr>
          <p:cNvPr id="36868" name="Rectangle 3"/>
          <p:cNvSpPr>
            <a:spLocks noChangeArrowheads="1"/>
          </p:cNvSpPr>
          <p:nvPr/>
        </p:nvSpPr>
        <p:spPr bwMode="auto">
          <a:xfrm>
            <a:off x="2987675" y="1473200"/>
            <a:ext cx="4799013" cy="762000"/>
          </a:xfrm>
          <a:prstGeom prst="rect">
            <a:avLst/>
          </a:prstGeom>
          <a:noFill/>
          <a:ln w="9525">
            <a:noFill/>
            <a:miter lim="800000"/>
            <a:headEnd/>
            <a:tailEnd/>
          </a:ln>
        </p:spPr>
        <p:txBody>
          <a:bodyPr wrap="none">
            <a:spAutoFit/>
          </a:bodyPr>
          <a:lstStyle/>
          <a:p>
            <a:r>
              <a:rPr lang="tr-TR" sz="3200" b="1">
                <a:latin typeface="Tahoma" pitchFamily="34" charset="0"/>
              </a:rPr>
              <a:t>her zaman </a:t>
            </a:r>
            <a:r>
              <a:rPr lang="tr-TR" sz="4400" b="1">
                <a:latin typeface="Tahoma" pitchFamily="34" charset="0"/>
              </a:rPr>
              <a:t>taşırsak</a:t>
            </a:r>
            <a:r>
              <a:rPr lang="tr-TR" sz="3200" b="1">
                <a:latin typeface="Tahoma" pitchFamily="34" charset="0"/>
              </a:rPr>
              <a:t>,</a:t>
            </a:r>
          </a:p>
        </p:txBody>
      </p:sp>
      <p:sp>
        <p:nvSpPr>
          <p:cNvPr id="36869" name="Rectangle 4"/>
          <p:cNvSpPr>
            <a:spLocks noChangeArrowheads="1"/>
          </p:cNvSpPr>
          <p:nvPr/>
        </p:nvSpPr>
        <p:spPr bwMode="auto">
          <a:xfrm>
            <a:off x="3535363" y="2130425"/>
            <a:ext cx="3090862" cy="914400"/>
          </a:xfrm>
          <a:prstGeom prst="rect">
            <a:avLst/>
          </a:prstGeom>
          <a:noFill/>
          <a:ln w="9525">
            <a:noFill/>
            <a:miter lim="800000"/>
            <a:headEnd/>
            <a:tailEnd/>
          </a:ln>
        </p:spPr>
        <p:txBody>
          <a:bodyPr wrap="none">
            <a:spAutoFit/>
          </a:bodyPr>
          <a:lstStyle/>
          <a:p>
            <a:r>
              <a:rPr lang="tr-TR" sz="5400" b="1">
                <a:latin typeface="Tahoma" pitchFamily="34" charset="0"/>
              </a:rPr>
              <a:t>er</a:t>
            </a:r>
            <a:r>
              <a:rPr lang="tr-TR" sz="2400" b="1">
                <a:latin typeface="Tahoma" pitchFamily="34" charset="0"/>
              </a:rPr>
              <a:t> ya da </a:t>
            </a:r>
            <a:r>
              <a:rPr lang="tr-TR" sz="5400" b="1">
                <a:latin typeface="Tahoma" pitchFamily="34" charset="0"/>
              </a:rPr>
              <a:t>geç</a:t>
            </a:r>
          </a:p>
        </p:txBody>
      </p:sp>
      <p:sp>
        <p:nvSpPr>
          <p:cNvPr id="36870" name="Rectangle 5"/>
          <p:cNvSpPr>
            <a:spLocks noChangeArrowheads="1"/>
          </p:cNvSpPr>
          <p:nvPr/>
        </p:nvSpPr>
        <p:spPr bwMode="auto">
          <a:xfrm>
            <a:off x="900113" y="2922588"/>
            <a:ext cx="7431087" cy="762000"/>
          </a:xfrm>
          <a:prstGeom prst="rect">
            <a:avLst/>
          </a:prstGeom>
          <a:noFill/>
          <a:ln w="9525">
            <a:noFill/>
            <a:miter lim="800000"/>
            <a:headEnd/>
            <a:tailEnd/>
          </a:ln>
        </p:spPr>
        <p:txBody>
          <a:bodyPr wrap="none">
            <a:spAutoFit/>
          </a:bodyPr>
          <a:lstStyle/>
          <a:p>
            <a:r>
              <a:rPr lang="tr-TR" sz="4400" b="1">
                <a:latin typeface="Tahoma" pitchFamily="34" charset="0"/>
              </a:rPr>
              <a:t>taşıyamaz duruma geliriz,</a:t>
            </a:r>
          </a:p>
        </p:txBody>
      </p:sp>
      <p:sp>
        <p:nvSpPr>
          <p:cNvPr id="36871" name="Rectangle 6"/>
          <p:cNvSpPr>
            <a:spLocks noChangeArrowheads="1"/>
          </p:cNvSpPr>
          <p:nvPr/>
        </p:nvSpPr>
        <p:spPr bwMode="auto">
          <a:xfrm>
            <a:off x="2286000" y="3613150"/>
            <a:ext cx="2103438" cy="823913"/>
          </a:xfrm>
          <a:prstGeom prst="rect">
            <a:avLst/>
          </a:prstGeom>
          <a:noFill/>
          <a:ln w="9525">
            <a:noFill/>
            <a:miter lim="800000"/>
            <a:headEnd/>
            <a:tailEnd/>
          </a:ln>
        </p:spPr>
        <p:txBody>
          <a:bodyPr wrap="none">
            <a:spAutoFit/>
          </a:bodyPr>
          <a:lstStyle/>
          <a:p>
            <a:r>
              <a:rPr lang="tr-TR" sz="4800" b="1">
                <a:latin typeface="Tahoma" pitchFamily="34" charset="0"/>
              </a:rPr>
              <a:t>yükler</a:t>
            </a:r>
          </a:p>
        </p:txBody>
      </p:sp>
      <p:sp>
        <p:nvSpPr>
          <p:cNvPr id="36872" name="Rectangle 7"/>
          <p:cNvSpPr>
            <a:spLocks noChangeArrowheads="1"/>
          </p:cNvSpPr>
          <p:nvPr/>
        </p:nvSpPr>
        <p:spPr bwMode="auto">
          <a:xfrm>
            <a:off x="3635375" y="4171950"/>
            <a:ext cx="3883025" cy="823913"/>
          </a:xfrm>
          <a:prstGeom prst="rect">
            <a:avLst/>
          </a:prstGeom>
          <a:noFill/>
          <a:ln w="9525">
            <a:noFill/>
            <a:miter lim="800000"/>
            <a:headEnd/>
            <a:tailEnd/>
          </a:ln>
        </p:spPr>
        <p:txBody>
          <a:bodyPr wrap="none">
            <a:spAutoFit/>
          </a:bodyPr>
          <a:lstStyle/>
          <a:p>
            <a:r>
              <a:rPr lang="tr-TR" sz="2800" b="1">
                <a:latin typeface="Tahoma" pitchFamily="34" charset="0"/>
              </a:rPr>
              <a:t>gittikçe </a:t>
            </a:r>
            <a:r>
              <a:rPr lang="tr-TR" sz="4800" b="1">
                <a:latin typeface="Tahoma" pitchFamily="34" charset="0"/>
              </a:rPr>
              <a:t>artarak</a:t>
            </a:r>
          </a:p>
        </p:txBody>
      </p:sp>
      <p:sp>
        <p:nvSpPr>
          <p:cNvPr id="36873" name="Rectangle 8"/>
          <p:cNvSpPr>
            <a:spLocks noChangeArrowheads="1"/>
          </p:cNvSpPr>
          <p:nvPr/>
        </p:nvSpPr>
        <p:spPr bwMode="auto">
          <a:xfrm>
            <a:off x="1835150" y="4972050"/>
            <a:ext cx="5741988" cy="762000"/>
          </a:xfrm>
          <a:prstGeom prst="rect">
            <a:avLst/>
          </a:prstGeom>
          <a:noFill/>
          <a:ln w="9525">
            <a:noFill/>
            <a:miter lim="800000"/>
            <a:headEnd/>
            <a:tailEnd/>
          </a:ln>
        </p:spPr>
        <p:txBody>
          <a:bodyPr wrap="none">
            <a:spAutoFit/>
          </a:bodyPr>
          <a:lstStyle/>
          <a:p>
            <a:r>
              <a:rPr lang="tr-TR" sz="3200" b="1">
                <a:latin typeface="Tahoma" pitchFamily="34" charset="0"/>
              </a:rPr>
              <a:t>daha </a:t>
            </a:r>
            <a:r>
              <a:rPr lang="tr-TR" sz="4400" b="1">
                <a:latin typeface="Tahoma" pitchFamily="34" charset="0"/>
              </a:rPr>
              <a:t>ağır</a:t>
            </a:r>
            <a:r>
              <a:rPr lang="tr-TR" sz="3200" b="1">
                <a:latin typeface="Tahoma" pitchFamily="34" charset="0"/>
              </a:rPr>
              <a:t> gelmeye başlar.</a:t>
            </a:r>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3 Slayt Numarası Yer Tutucusu"/>
          <p:cNvSpPr>
            <a:spLocks noGrp="1"/>
          </p:cNvSpPr>
          <p:nvPr>
            <p:ph type="sldNum" sz="quarter" idx="12"/>
          </p:nvPr>
        </p:nvSpPr>
        <p:spPr>
          <a:noFill/>
        </p:spPr>
        <p:txBody>
          <a:bodyPr/>
          <a:lstStyle/>
          <a:p>
            <a:fld id="{E73165CC-5DC1-4926-988A-EF4F137C9EE7}" type="slidenum">
              <a:rPr lang="tr-TR"/>
              <a:pPr/>
              <a:t>63</a:t>
            </a:fld>
            <a:endParaRPr lang="tr-TR"/>
          </a:p>
        </p:txBody>
      </p:sp>
      <p:sp>
        <p:nvSpPr>
          <p:cNvPr id="37891" name="Rectangle 2"/>
          <p:cNvSpPr>
            <a:spLocks noChangeArrowheads="1"/>
          </p:cNvSpPr>
          <p:nvPr/>
        </p:nvSpPr>
        <p:spPr bwMode="auto">
          <a:xfrm>
            <a:off x="1547813" y="692150"/>
            <a:ext cx="4959350" cy="823913"/>
          </a:xfrm>
          <a:prstGeom prst="rect">
            <a:avLst/>
          </a:prstGeom>
          <a:noFill/>
          <a:ln w="9525">
            <a:noFill/>
            <a:miter lim="800000"/>
            <a:headEnd/>
            <a:tailEnd/>
          </a:ln>
        </p:spPr>
        <p:txBody>
          <a:bodyPr wrap="none">
            <a:spAutoFit/>
          </a:bodyPr>
          <a:lstStyle/>
          <a:p>
            <a:r>
              <a:rPr lang="tr-TR" sz="4800" b="1">
                <a:latin typeface="Tahoma" pitchFamily="34" charset="0"/>
              </a:rPr>
              <a:t>Yapmamız</a:t>
            </a:r>
            <a:r>
              <a:rPr lang="tr-TR" sz="3600" b="1">
                <a:latin typeface="Tahoma" pitchFamily="34" charset="0"/>
              </a:rPr>
              <a:t> </a:t>
            </a:r>
            <a:r>
              <a:rPr lang="tr-TR" sz="2800" b="1">
                <a:latin typeface="Tahoma" pitchFamily="34" charset="0"/>
              </a:rPr>
              <a:t>gereken</a:t>
            </a:r>
          </a:p>
        </p:txBody>
      </p:sp>
      <p:sp>
        <p:nvSpPr>
          <p:cNvPr id="37892" name="Rectangle 3"/>
          <p:cNvSpPr>
            <a:spLocks noChangeArrowheads="1"/>
          </p:cNvSpPr>
          <p:nvPr/>
        </p:nvSpPr>
        <p:spPr bwMode="auto">
          <a:xfrm>
            <a:off x="3851275" y="1557338"/>
            <a:ext cx="4624388" cy="762000"/>
          </a:xfrm>
          <a:prstGeom prst="rect">
            <a:avLst/>
          </a:prstGeom>
          <a:noFill/>
          <a:ln w="9525">
            <a:noFill/>
            <a:miter lim="800000"/>
            <a:headEnd/>
            <a:tailEnd/>
          </a:ln>
        </p:spPr>
        <p:txBody>
          <a:bodyPr wrap="none">
            <a:spAutoFit/>
          </a:bodyPr>
          <a:lstStyle/>
          <a:p>
            <a:r>
              <a:rPr lang="tr-TR" sz="3200" b="1">
                <a:latin typeface="Tahoma" pitchFamily="34" charset="0"/>
              </a:rPr>
              <a:t>bardağı </a:t>
            </a:r>
            <a:r>
              <a:rPr lang="tr-TR" sz="4400" b="1">
                <a:latin typeface="Tahoma" pitchFamily="34" charset="0"/>
              </a:rPr>
              <a:t>yere</a:t>
            </a:r>
            <a:r>
              <a:rPr lang="tr-TR" sz="3200" b="1">
                <a:latin typeface="Tahoma" pitchFamily="34" charset="0"/>
              </a:rPr>
              <a:t> bırakıp</a:t>
            </a:r>
          </a:p>
        </p:txBody>
      </p:sp>
      <p:sp>
        <p:nvSpPr>
          <p:cNvPr id="37893" name="Rectangle 4"/>
          <p:cNvSpPr>
            <a:spLocks noChangeArrowheads="1"/>
          </p:cNvSpPr>
          <p:nvPr/>
        </p:nvSpPr>
        <p:spPr bwMode="auto">
          <a:xfrm>
            <a:off x="611188" y="2420938"/>
            <a:ext cx="5680075" cy="914400"/>
          </a:xfrm>
          <a:prstGeom prst="rect">
            <a:avLst/>
          </a:prstGeom>
          <a:noFill/>
          <a:ln w="9525">
            <a:noFill/>
            <a:miter lim="800000"/>
            <a:headEnd/>
            <a:tailEnd/>
          </a:ln>
        </p:spPr>
        <p:txBody>
          <a:bodyPr wrap="none">
            <a:spAutoFit/>
          </a:bodyPr>
          <a:lstStyle/>
          <a:p>
            <a:r>
              <a:rPr lang="tr-TR" sz="3600" b="1">
                <a:latin typeface="Tahoma" pitchFamily="34" charset="0"/>
              </a:rPr>
              <a:t>bir süre </a:t>
            </a:r>
            <a:r>
              <a:rPr lang="tr-TR" sz="5400" b="1">
                <a:latin typeface="Tahoma" pitchFamily="34" charset="0"/>
              </a:rPr>
              <a:t>dinlenmek</a:t>
            </a:r>
          </a:p>
        </p:txBody>
      </p:sp>
      <p:sp>
        <p:nvSpPr>
          <p:cNvPr id="37894" name="Rectangle 5"/>
          <p:cNvSpPr>
            <a:spLocks noChangeArrowheads="1"/>
          </p:cNvSpPr>
          <p:nvPr/>
        </p:nvSpPr>
        <p:spPr bwMode="auto">
          <a:xfrm>
            <a:off x="3851275" y="3357563"/>
            <a:ext cx="3384550" cy="641350"/>
          </a:xfrm>
          <a:prstGeom prst="rect">
            <a:avLst/>
          </a:prstGeom>
          <a:noFill/>
          <a:ln w="9525">
            <a:noFill/>
            <a:miter lim="800000"/>
            <a:headEnd/>
            <a:tailEnd/>
          </a:ln>
        </p:spPr>
        <p:txBody>
          <a:bodyPr>
            <a:spAutoFit/>
          </a:bodyPr>
          <a:lstStyle/>
          <a:p>
            <a:r>
              <a:rPr lang="tr-TR" sz="3200" b="1">
                <a:latin typeface="Tahoma" pitchFamily="34" charset="0"/>
              </a:rPr>
              <a:t>ve daha </a:t>
            </a:r>
            <a:r>
              <a:rPr lang="tr-TR" sz="3600" b="1">
                <a:latin typeface="Tahoma" pitchFamily="34" charset="0"/>
              </a:rPr>
              <a:t>sonra</a:t>
            </a:r>
          </a:p>
        </p:txBody>
      </p:sp>
      <p:sp>
        <p:nvSpPr>
          <p:cNvPr id="37895" name="Rectangle 6"/>
          <p:cNvSpPr>
            <a:spLocks noChangeArrowheads="1"/>
          </p:cNvSpPr>
          <p:nvPr/>
        </p:nvSpPr>
        <p:spPr bwMode="auto">
          <a:xfrm>
            <a:off x="1908175" y="3973513"/>
            <a:ext cx="3405188" cy="823912"/>
          </a:xfrm>
          <a:prstGeom prst="rect">
            <a:avLst/>
          </a:prstGeom>
          <a:noFill/>
          <a:ln w="9525">
            <a:noFill/>
            <a:miter lim="800000"/>
            <a:headEnd/>
            <a:tailEnd/>
          </a:ln>
        </p:spPr>
        <p:txBody>
          <a:bodyPr wrap="none">
            <a:spAutoFit/>
          </a:bodyPr>
          <a:lstStyle/>
          <a:p>
            <a:r>
              <a:rPr lang="tr-TR" sz="3200" b="1">
                <a:latin typeface="Tahoma" pitchFamily="34" charset="0"/>
              </a:rPr>
              <a:t> </a:t>
            </a:r>
            <a:r>
              <a:rPr lang="tr-TR" sz="4800" b="1">
                <a:latin typeface="Tahoma" pitchFamily="34" charset="0"/>
              </a:rPr>
              <a:t>tutup </a:t>
            </a:r>
            <a:r>
              <a:rPr lang="tr-TR" sz="3200" b="1">
                <a:latin typeface="Tahoma" pitchFamily="34" charset="0"/>
              </a:rPr>
              <a:t>tekrar</a:t>
            </a:r>
          </a:p>
        </p:txBody>
      </p:sp>
      <p:sp>
        <p:nvSpPr>
          <p:cNvPr id="37896" name="Rectangle 7"/>
          <p:cNvSpPr>
            <a:spLocks noChangeArrowheads="1"/>
          </p:cNvSpPr>
          <p:nvPr/>
        </p:nvSpPr>
        <p:spPr bwMode="auto">
          <a:xfrm>
            <a:off x="3995738" y="4910138"/>
            <a:ext cx="4438650" cy="823912"/>
          </a:xfrm>
          <a:prstGeom prst="rect">
            <a:avLst/>
          </a:prstGeom>
          <a:noFill/>
          <a:ln w="9525">
            <a:noFill/>
            <a:miter lim="800000"/>
            <a:headEnd/>
            <a:tailEnd/>
          </a:ln>
        </p:spPr>
        <p:txBody>
          <a:bodyPr wrap="none">
            <a:spAutoFit/>
          </a:bodyPr>
          <a:lstStyle/>
          <a:p>
            <a:r>
              <a:rPr lang="tr-TR" sz="4800" b="1">
                <a:latin typeface="Tahoma" pitchFamily="34" charset="0"/>
              </a:rPr>
              <a:t>kaldırmaktır."</a:t>
            </a:r>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3 Slayt Numarası Yer Tutucusu"/>
          <p:cNvSpPr>
            <a:spLocks noGrp="1"/>
          </p:cNvSpPr>
          <p:nvPr>
            <p:ph type="sldNum" sz="quarter" idx="12"/>
          </p:nvPr>
        </p:nvSpPr>
        <p:spPr>
          <a:noFill/>
        </p:spPr>
        <p:txBody>
          <a:bodyPr/>
          <a:lstStyle/>
          <a:p>
            <a:fld id="{36098BA0-57DF-4254-8212-515B937D0AF7}" type="slidenum">
              <a:rPr lang="tr-TR"/>
              <a:pPr/>
              <a:t>64</a:t>
            </a:fld>
            <a:endParaRPr lang="tr-TR"/>
          </a:p>
        </p:txBody>
      </p:sp>
      <p:sp>
        <p:nvSpPr>
          <p:cNvPr id="38915" name="Rectangle 2"/>
          <p:cNvSpPr>
            <a:spLocks noChangeArrowheads="1"/>
          </p:cNvSpPr>
          <p:nvPr/>
        </p:nvSpPr>
        <p:spPr bwMode="auto">
          <a:xfrm>
            <a:off x="2914650" y="722313"/>
            <a:ext cx="3422650" cy="823912"/>
          </a:xfrm>
          <a:prstGeom prst="rect">
            <a:avLst/>
          </a:prstGeom>
          <a:noFill/>
          <a:ln w="9525">
            <a:noFill/>
            <a:miter lim="800000"/>
            <a:headEnd/>
            <a:tailEnd/>
          </a:ln>
        </p:spPr>
        <p:txBody>
          <a:bodyPr wrap="none">
            <a:spAutoFit/>
          </a:bodyPr>
          <a:lstStyle/>
          <a:p>
            <a:r>
              <a:rPr lang="tr-TR" sz="4800" b="1">
                <a:latin typeface="Tahoma" pitchFamily="34" charset="0"/>
              </a:rPr>
              <a:t>Yükümüzü</a:t>
            </a:r>
          </a:p>
        </p:txBody>
      </p:sp>
      <p:sp>
        <p:nvSpPr>
          <p:cNvPr id="38916" name="Rectangle 3"/>
          <p:cNvSpPr>
            <a:spLocks noChangeArrowheads="1"/>
          </p:cNvSpPr>
          <p:nvPr/>
        </p:nvSpPr>
        <p:spPr bwMode="auto">
          <a:xfrm>
            <a:off x="1547813" y="1603375"/>
            <a:ext cx="5691187" cy="914400"/>
          </a:xfrm>
          <a:prstGeom prst="rect">
            <a:avLst/>
          </a:prstGeom>
          <a:noFill/>
          <a:ln w="9525">
            <a:noFill/>
            <a:miter lim="800000"/>
            <a:headEnd/>
            <a:tailEnd/>
          </a:ln>
        </p:spPr>
        <p:txBody>
          <a:bodyPr wrap="none">
            <a:spAutoFit/>
          </a:bodyPr>
          <a:lstStyle/>
          <a:p>
            <a:r>
              <a:rPr lang="tr-TR" sz="4000" b="1">
                <a:latin typeface="Tahoma" pitchFamily="34" charset="0"/>
              </a:rPr>
              <a:t>ara sıra</a:t>
            </a:r>
            <a:r>
              <a:rPr lang="tr-TR" sz="3600" b="1">
                <a:latin typeface="Tahoma" pitchFamily="34" charset="0"/>
              </a:rPr>
              <a:t> </a:t>
            </a:r>
            <a:r>
              <a:rPr lang="tr-TR" sz="5400" b="1">
                <a:latin typeface="Tahoma" pitchFamily="34" charset="0"/>
              </a:rPr>
              <a:t>bırakmalı,</a:t>
            </a:r>
          </a:p>
        </p:txBody>
      </p:sp>
      <p:sp>
        <p:nvSpPr>
          <p:cNvPr id="38917" name="Rectangle 4"/>
          <p:cNvSpPr>
            <a:spLocks noChangeArrowheads="1"/>
          </p:cNvSpPr>
          <p:nvPr/>
        </p:nvSpPr>
        <p:spPr bwMode="auto">
          <a:xfrm>
            <a:off x="755650" y="2560638"/>
            <a:ext cx="8064500" cy="914400"/>
          </a:xfrm>
          <a:prstGeom prst="rect">
            <a:avLst/>
          </a:prstGeom>
          <a:noFill/>
          <a:ln w="9525">
            <a:noFill/>
            <a:miter lim="800000"/>
            <a:headEnd/>
            <a:tailEnd/>
          </a:ln>
        </p:spPr>
        <p:txBody>
          <a:bodyPr wrap="none">
            <a:spAutoFit/>
          </a:bodyPr>
          <a:lstStyle/>
          <a:p>
            <a:r>
              <a:rPr lang="tr-TR" sz="5400" b="1">
                <a:latin typeface="Tahoma" pitchFamily="34" charset="0"/>
              </a:rPr>
              <a:t>dinlenip</a:t>
            </a:r>
            <a:r>
              <a:rPr lang="tr-TR" sz="3600" b="1">
                <a:latin typeface="Tahoma" pitchFamily="34" charset="0"/>
              </a:rPr>
              <a:t> tazelendikten </a:t>
            </a:r>
            <a:r>
              <a:rPr lang="tr-TR" sz="4800" b="1">
                <a:latin typeface="Tahoma" pitchFamily="34" charset="0"/>
              </a:rPr>
              <a:t>sonra</a:t>
            </a:r>
          </a:p>
        </p:txBody>
      </p:sp>
      <p:sp>
        <p:nvSpPr>
          <p:cNvPr id="38918" name="Rectangle 5"/>
          <p:cNvSpPr>
            <a:spLocks noChangeArrowheads="1"/>
          </p:cNvSpPr>
          <p:nvPr/>
        </p:nvSpPr>
        <p:spPr bwMode="auto">
          <a:xfrm>
            <a:off x="2843213" y="3759200"/>
            <a:ext cx="5545137" cy="701675"/>
          </a:xfrm>
          <a:prstGeom prst="rect">
            <a:avLst/>
          </a:prstGeom>
          <a:noFill/>
          <a:ln w="9525">
            <a:noFill/>
            <a:miter lim="800000"/>
            <a:headEnd/>
            <a:tailEnd/>
          </a:ln>
        </p:spPr>
        <p:txBody>
          <a:bodyPr>
            <a:spAutoFit/>
          </a:bodyPr>
          <a:lstStyle/>
          <a:p>
            <a:r>
              <a:rPr lang="tr-TR" sz="3200" b="1">
                <a:latin typeface="Tahoma" pitchFamily="34" charset="0"/>
              </a:rPr>
              <a:t>tekrar</a:t>
            </a:r>
            <a:r>
              <a:rPr lang="tr-TR" sz="2800" b="1">
                <a:latin typeface="Tahoma" pitchFamily="34" charset="0"/>
              </a:rPr>
              <a:t> </a:t>
            </a:r>
            <a:r>
              <a:rPr lang="tr-TR" sz="4000" b="1">
                <a:latin typeface="Tahoma" pitchFamily="34" charset="0"/>
              </a:rPr>
              <a:t>yolumuza</a:t>
            </a:r>
            <a:r>
              <a:rPr lang="tr-TR" sz="2800" b="1">
                <a:latin typeface="Tahoma" pitchFamily="34" charset="0"/>
              </a:rPr>
              <a:t> </a:t>
            </a:r>
            <a:r>
              <a:rPr lang="tr-TR" sz="3200" b="1">
                <a:latin typeface="Tahoma" pitchFamily="34" charset="0"/>
              </a:rPr>
              <a:t>devam</a:t>
            </a:r>
          </a:p>
        </p:txBody>
      </p:sp>
      <p:sp>
        <p:nvSpPr>
          <p:cNvPr id="38919" name="Rectangle 6"/>
          <p:cNvSpPr>
            <a:spLocks noChangeArrowheads="1"/>
          </p:cNvSpPr>
          <p:nvPr/>
        </p:nvSpPr>
        <p:spPr bwMode="auto">
          <a:xfrm>
            <a:off x="2151063" y="4683125"/>
            <a:ext cx="3067050" cy="762000"/>
          </a:xfrm>
          <a:prstGeom prst="rect">
            <a:avLst/>
          </a:prstGeom>
          <a:noFill/>
          <a:ln w="9525">
            <a:noFill/>
            <a:miter lim="800000"/>
            <a:headEnd/>
            <a:tailEnd/>
          </a:ln>
        </p:spPr>
        <p:txBody>
          <a:bodyPr wrap="none">
            <a:spAutoFit/>
          </a:bodyPr>
          <a:lstStyle/>
          <a:p>
            <a:r>
              <a:rPr lang="tr-TR" sz="4400" b="1">
                <a:latin typeface="Tahoma" pitchFamily="34" charset="0"/>
              </a:rPr>
              <a:t>etmeliyiz</a:t>
            </a:r>
            <a:r>
              <a:rPr lang="tr-TR" sz="2800" b="1">
                <a:latin typeface="Tahoma" pitchFamily="34" charset="0"/>
              </a:rPr>
              <a:t>...</a:t>
            </a:r>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3 Slayt Numarası Yer Tutucusu"/>
          <p:cNvSpPr>
            <a:spLocks noGrp="1"/>
          </p:cNvSpPr>
          <p:nvPr>
            <p:ph type="sldNum" sz="quarter" idx="12"/>
          </p:nvPr>
        </p:nvSpPr>
        <p:spPr>
          <a:noFill/>
        </p:spPr>
        <p:txBody>
          <a:bodyPr/>
          <a:lstStyle/>
          <a:p>
            <a:fld id="{4C911467-291A-4BC9-9D2C-C3C21261376A}" type="slidenum">
              <a:rPr lang="tr-TR"/>
              <a:pPr/>
              <a:t>65</a:t>
            </a:fld>
            <a:endParaRPr lang="tr-TR"/>
          </a:p>
        </p:txBody>
      </p:sp>
      <p:sp>
        <p:nvSpPr>
          <p:cNvPr id="39939" name="Rectangle 2"/>
          <p:cNvSpPr>
            <a:spLocks noChangeArrowheads="1"/>
          </p:cNvSpPr>
          <p:nvPr/>
        </p:nvSpPr>
        <p:spPr bwMode="auto">
          <a:xfrm>
            <a:off x="2130425" y="549275"/>
            <a:ext cx="3844925" cy="1006475"/>
          </a:xfrm>
          <a:prstGeom prst="rect">
            <a:avLst/>
          </a:prstGeom>
          <a:noFill/>
          <a:ln w="9525">
            <a:noFill/>
            <a:miter lim="800000"/>
            <a:headEnd/>
            <a:tailEnd/>
          </a:ln>
        </p:spPr>
        <p:txBody>
          <a:bodyPr wrap="none">
            <a:spAutoFit/>
          </a:bodyPr>
          <a:lstStyle/>
          <a:p>
            <a:r>
              <a:rPr lang="tr-TR" sz="3600" b="1">
                <a:latin typeface="Tahoma" pitchFamily="34" charset="0"/>
              </a:rPr>
              <a:t>Dışarıdan </a:t>
            </a:r>
            <a:r>
              <a:rPr lang="tr-TR" sz="6000" b="1">
                <a:latin typeface="Tahoma" pitchFamily="34" charset="0"/>
              </a:rPr>
              <a:t>eve</a:t>
            </a:r>
          </a:p>
        </p:txBody>
      </p:sp>
      <p:sp>
        <p:nvSpPr>
          <p:cNvPr id="39940" name="Rectangle 3"/>
          <p:cNvSpPr>
            <a:spLocks noChangeArrowheads="1"/>
          </p:cNvSpPr>
          <p:nvPr/>
        </p:nvSpPr>
        <p:spPr bwMode="auto">
          <a:xfrm>
            <a:off x="3995738" y="1484313"/>
            <a:ext cx="3341687" cy="579437"/>
          </a:xfrm>
          <a:prstGeom prst="rect">
            <a:avLst/>
          </a:prstGeom>
          <a:noFill/>
          <a:ln w="9525">
            <a:noFill/>
            <a:miter lim="800000"/>
            <a:headEnd/>
            <a:tailEnd/>
          </a:ln>
        </p:spPr>
        <p:txBody>
          <a:bodyPr wrap="none">
            <a:spAutoFit/>
          </a:bodyPr>
          <a:lstStyle/>
          <a:p>
            <a:r>
              <a:rPr lang="tr-TR" sz="3200" b="1">
                <a:latin typeface="Tahoma" pitchFamily="34" charset="0"/>
              </a:rPr>
              <a:t>döndüğünüzde,</a:t>
            </a:r>
          </a:p>
        </p:txBody>
      </p:sp>
      <p:sp>
        <p:nvSpPr>
          <p:cNvPr id="39941" name="Rectangle 4"/>
          <p:cNvSpPr>
            <a:spLocks noChangeArrowheads="1"/>
          </p:cNvSpPr>
          <p:nvPr/>
        </p:nvSpPr>
        <p:spPr bwMode="auto">
          <a:xfrm>
            <a:off x="323850" y="1989138"/>
            <a:ext cx="9144000" cy="1754187"/>
          </a:xfrm>
          <a:prstGeom prst="rect">
            <a:avLst/>
          </a:prstGeom>
          <a:noFill/>
          <a:ln w="9525">
            <a:noFill/>
            <a:miter lim="800000"/>
            <a:headEnd/>
            <a:tailEnd/>
          </a:ln>
        </p:spPr>
        <p:txBody>
          <a:bodyPr>
            <a:spAutoFit/>
          </a:bodyPr>
          <a:lstStyle/>
          <a:p>
            <a:r>
              <a:rPr lang="tr-TR" sz="3600" b="1">
                <a:latin typeface="Tahoma" pitchFamily="34" charset="0"/>
              </a:rPr>
              <a:t>Dışarıda yaşadığınız </a:t>
            </a:r>
            <a:r>
              <a:rPr lang="tr-TR" sz="5400" b="1">
                <a:latin typeface="Tahoma" pitchFamily="34" charset="0"/>
              </a:rPr>
              <a:t>sıkıntınızı 	</a:t>
            </a:r>
            <a:r>
              <a:rPr lang="tr-TR" sz="3200" b="1">
                <a:latin typeface="Tahoma" pitchFamily="34" charset="0"/>
              </a:rPr>
              <a:t>dışarıda </a:t>
            </a:r>
          </a:p>
        </p:txBody>
      </p:sp>
      <p:sp>
        <p:nvSpPr>
          <p:cNvPr id="39942" name="Rectangle 5"/>
          <p:cNvSpPr>
            <a:spLocks noChangeArrowheads="1"/>
          </p:cNvSpPr>
          <p:nvPr/>
        </p:nvSpPr>
        <p:spPr bwMode="auto">
          <a:xfrm>
            <a:off x="4427538" y="2924175"/>
            <a:ext cx="2446337" cy="830263"/>
          </a:xfrm>
          <a:prstGeom prst="rect">
            <a:avLst/>
          </a:prstGeom>
          <a:noFill/>
          <a:ln w="9525">
            <a:noFill/>
            <a:miter lim="800000"/>
            <a:headEnd/>
            <a:tailEnd/>
          </a:ln>
        </p:spPr>
        <p:txBody>
          <a:bodyPr>
            <a:spAutoFit/>
          </a:bodyPr>
          <a:lstStyle/>
          <a:p>
            <a:r>
              <a:rPr lang="tr-TR" sz="4800" b="1">
                <a:latin typeface="Tahoma" pitchFamily="34" charset="0"/>
              </a:rPr>
              <a:t>bırakın</a:t>
            </a:r>
            <a:r>
              <a:rPr lang="tr-TR" sz="2800" b="1">
                <a:latin typeface="Tahoma" pitchFamily="34" charset="0"/>
              </a:rPr>
              <a:t>.</a:t>
            </a:r>
          </a:p>
        </p:txBody>
      </p:sp>
      <p:sp>
        <p:nvSpPr>
          <p:cNvPr id="39943" name="Rectangle 6"/>
          <p:cNvSpPr>
            <a:spLocks noChangeArrowheads="1"/>
          </p:cNvSpPr>
          <p:nvPr/>
        </p:nvSpPr>
        <p:spPr bwMode="auto">
          <a:xfrm>
            <a:off x="323850" y="3416300"/>
            <a:ext cx="5627688" cy="1098550"/>
          </a:xfrm>
          <a:prstGeom prst="rect">
            <a:avLst/>
          </a:prstGeom>
          <a:noFill/>
          <a:ln w="9525">
            <a:noFill/>
            <a:miter lim="800000"/>
            <a:headEnd/>
            <a:tailEnd/>
          </a:ln>
        </p:spPr>
        <p:txBody>
          <a:bodyPr wrap="none">
            <a:spAutoFit/>
          </a:bodyPr>
          <a:lstStyle/>
          <a:p>
            <a:r>
              <a:rPr lang="tr-TR" sz="4800" b="1">
                <a:latin typeface="Tahoma" pitchFamily="34" charset="0"/>
              </a:rPr>
              <a:t>Nasıl olsa, </a:t>
            </a:r>
            <a:r>
              <a:rPr lang="tr-TR" sz="6600" b="1">
                <a:latin typeface="Tahoma" pitchFamily="34" charset="0"/>
              </a:rPr>
              <a:t>yarın</a:t>
            </a:r>
          </a:p>
        </p:txBody>
      </p:sp>
      <p:sp>
        <p:nvSpPr>
          <p:cNvPr id="39944" name="Rectangle 7"/>
          <p:cNvSpPr>
            <a:spLocks noChangeArrowheads="1"/>
          </p:cNvSpPr>
          <p:nvPr/>
        </p:nvSpPr>
        <p:spPr bwMode="auto">
          <a:xfrm>
            <a:off x="5356225" y="4437063"/>
            <a:ext cx="3032125" cy="823912"/>
          </a:xfrm>
          <a:prstGeom prst="rect">
            <a:avLst/>
          </a:prstGeom>
          <a:noFill/>
          <a:ln w="9525">
            <a:noFill/>
            <a:miter lim="800000"/>
            <a:headEnd/>
            <a:tailEnd/>
          </a:ln>
        </p:spPr>
        <p:txBody>
          <a:bodyPr wrap="none">
            <a:spAutoFit/>
          </a:bodyPr>
          <a:lstStyle/>
          <a:p>
            <a:r>
              <a:rPr lang="tr-TR" sz="4800" b="1">
                <a:latin typeface="Tahoma" pitchFamily="34" charset="0"/>
              </a:rPr>
              <a:t>tekrar</a:t>
            </a:r>
            <a:r>
              <a:rPr lang="tr-TR" sz="3600" b="1">
                <a:latin typeface="Tahoma" pitchFamily="34" charset="0"/>
              </a:rPr>
              <a:t> alıp</a:t>
            </a:r>
          </a:p>
        </p:txBody>
      </p:sp>
      <p:sp>
        <p:nvSpPr>
          <p:cNvPr id="39945" name="Rectangle 8"/>
          <p:cNvSpPr>
            <a:spLocks noChangeArrowheads="1"/>
          </p:cNvSpPr>
          <p:nvPr/>
        </p:nvSpPr>
        <p:spPr bwMode="auto">
          <a:xfrm>
            <a:off x="2124075" y="5229225"/>
            <a:ext cx="4333875" cy="762000"/>
          </a:xfrm>
          <a:prstGeom prst="rect">
            <a:avLst/>
          </a:prstGeom>
          <a:noFill/>
          <a:ln w="9525">
            <a:noFill/>
            <a:miter lim="800000"/>
            <a:headEnd/>
            <a:tailEnd/>
          </a:ln>
        </p:spPr>
        <p:txBody>
          <a:bodyPr wrap="none">
            <a:spAutoFit/>
          </a:bodyPr>
          <a:lstStyle/>
          <a:p>
            <a:r>
              <a:rPr lang="tr-TR" sz="4400" b="1">
                <a:latin typeface="Tahoma" pitchFamily="34" charset="0"/>
              </a:rPr>
              <a:t>taşıyabilirsiniz</a:t>
            </a:r>
            <a:r>
              <a:rPr lang="tr-TR" sz="2400" b="1">
                <a:latin typeface="Tahoma" pitchFamily="34" charset="0"/>
              </a:rPr>
              <a:t>.</a:t>
            </a:r>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eaLnBrk="1" hangingPunct="1"/>
            <a:r>
              <a:rPr lang="tr-TR" b="1" dirty="0" smtClean="0">
                <a:solidFill>
                  <a:srgbClr val="660066"/>
                </a:solidFill>
                <a:latin typeface="Comic Sans MS" pitchFamily="66" charset="0"/>
              </a:rPr>
              <a:t>STRES DÜZEYİ TESTİ</a:t>
            </a:r>
          </a:p>
        </p:txBody>
      </p:sp>
      <p:sp>
        <p:nvSpPr>
          <p:cNvPr id="16387" name="Rectangle 3"/>
          <p:cNvSpPr>
            <a:spLocks noGrp="1" noChangeArrowheads="1"/>
          </p:cNvSpPr>
          <p:nvPr>
            <p:ph idx="1"/>
          </p:nvPr>
        </p:nvSpPr>
        <p:spPr/>
        <p:txBody>
          <a:bodyPr/>
          <a:lstStyle/>
          <a:p>
            <a:pPr algn="ctr" eaLnBrk="1" hangingPunct="1">
              <a:buFontTx/>
              <a:buNone/>
            </a:pPr>
            <a:endParaRPr lang="tr-TR" b="1" i="1" dirty="0" smtClean="0">
              <a:solidFill>
                <a:srgbClr val="660066"/>
              </a:solidFill>
              <a:latin typeface="Comic Sans MS" pitchFamily="66" charset="0"/>
            </a:endParaRPr>
          </a:p>
          <a:p>
            <a:pPr algn="ctr" eaLnBrk="1" hangingPunct="1">
              <a:buFontTx/>
              <a:buNone/>
            </a:pPr>
            <a:endParaRPr lang="tr-TR" b="1" i="1" dirty="0" smtClean="0">
              <a:solidFill>
                <a:srgbClr val="660066"/>
              </a:solidFill>
              <a:latin typeface="Comic Sans MS" pitchFamily="66" charset="0"/>
            </a:endParaRPr>
          </a:p>
          <a:p>
            <a:pPr algn="ctr" eaLnBrk="1" hangingPunct="1">
              <a:buFontTx/>
              <a:buNone/>
            </a:pPr>
            <a:endParaRPr lang="tr-TR" b="1" i="1" dirty="0" smtClean="0">
              <a:solidFill>
                <a:srgbClr val="660066"/>
              </a:solidFill>
              <a:latin typeface="Comic Sans MS" pitchFamily="66" charset="0"/>
            </a:endParaRPr>
          </a:p>
          <a:p>
            <a:pPr algn="ctr" eaLnBrk="1" hangingPunct="1">
              <a:buFontTx/>
              <a:buNone/>
            </a:pPr>
            <a:r>
              <a:rPr lang="tr-TR" b="1" i="1" dirty="0" smtClean="0">
                <a:solidFill>
                  <a:srgbClr val="660066"/>
                </a:solidFill>
                <a:latin typeface="Comic Sans MS" pitchFamily="66" charset="0"/>
              </a:rPr>
              <a:t>Size 13 soru sorulacaktır.Eğer soruya yanıtınız Evet ise,1puan;Hayır ise,</a:t>
            </a:r>
          </a:p>
          <a:p>
            <a:pPr algn="ctr" eaLnBrk="1" hangingPunct="1">
              <a:buFontTx/>
              <a:buNone/>
            </a:pPr>
            <a:r>
              <a:rPr lang="tr-TR" b="1" i="1" dirty="0" smtClean="0">
                <a:solidFill>
                  <a:srgbClr val="660066"/>
                </a:solidFill>
                <a:latin typeface="Comic Sans MS" pitchFamily="66" charset="0"/>
              </a:rPr>
              <a:t>	0 puan veriniz.</a:t>
            </a:r>
          </a:p>
          <a:p>
            <a:pPr eaLnBrk="1" hangingPunct="1">
              <a:buFontTx/>
              <a:buNone/>
            </a:pPr>
            <a:endParaRPr lang="tr-TR" b="1" i="1" dirty="0" smtClean="0">
              <a:latin typeface="Comic Sans MS" pitchFamily="66" charset="0"/>
            </a:endParaRPr>
          </a:p>
          <a:p>
            <a:pPr eaLnBrk="1" hangingPunct="1">
              <a:buFontTx/>
              <a:buNone/>
            </a:pPr>
            <a:r>
              <a:rPr lang="tr-TR" b="1" i="1" dirty="0" smtClean="0">
                <a:latin typeface="Comic Sans MS" pitchFamily="66" charset="0"/>
              </a:rPr>
              <a:t>	</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b="1" i="1" dirty="0" smtClean="0">
              <a:latin typeface="Comic Sans MS" pitchFamily="66" charset="0"/>
            </a:endParaRPr>
          </a:p>
          <a:p>
            <a:endParaRPr lang="tr-TR" b="1" i="1" dirty="0" smtClean="0">
              <a:latin typeface="Comic Sans MS" pitchFamily="66" charset="0"/>
            </a:endParaRPr>
          </a:p>
          <a:p>
            <a:r>
              <a:rPr lang="tr-TR" b="1" i="1" dirty="0" smtClean="0">
                <a:latin typeface="Comic Sans MS" pitchFamily="66" charset="0"/>
              </a:rPr>
              <a:t>1-Uykuya dalmakta zorluk çekiyorum.</a:t>
            </a:r>
            <a:endParaRPr lang="tr-T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609600" y="2438400"/>
            <a:ext cx="7543800" cy="1371600"/>
          </a:xfrm>
        </p:spPr>
        <p:txBody>
          <a:bodyPr/>
          <a:lstStyle/>
          <a:p>
            <a:pPr eaLnBrk="1" hangingPunct="1">
              <a:buFontTx/>
              <a:buNone/>
            </a:pPr>
            <a:r>
              <a:rPr lang="tr-TR" b="1" i="1" smtClean="0">
                <a:latin typeface="Comic Sans MS" pitchFamily="66" charset="0"/>
              </a:rPr>
              <a:t>2-Gece sık sık uykum kaçar.</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p:txBody>
          <a:bodyPr/>
          <a:lstStyle/>
          <a:p>
            <a:pPr eaLnBrk="1" hangingPunct="1">
              <a:buFontTx/>
              <a:buNone/>
            </a:pPr>
            <a:r>
              <a:rPr lang="tr-TR" b="1" i="1" smtClean="0">
                <a:latin typeface="Comic Sans MS" pitchFamily="66" charset="0"/>
              </a:rPr>
              <a:t>3-Hazımsızlık,yüksek tansiyona bağlı baş ağrıları,baş dönmeleri,sinirsel döküntü,çarpıntı ,kas tutulmaları ve ağrıları gibi sıkıntılarım var.</a:t>
            </a:r>
          </a:p>
          <a:p>
            <a:pPr eaLnBrk="1" hangingPunct="1">
              <a:buFontTx/>
              <a:buNone/>
            </a:pPr>
            <a:r>
              <a:rPr lang="tr-TR" b="1" i="1" smtClean="0">
                <a:latin typeface="Comic Sans MS" pitchFamily="66" charset="0"/>
              </a:rPr>
              <a:t>	(Eğer belirtilerden birden fazlası varsa her belirti için 1 puan veriniz)</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3" descr="C:\Documents and Settings\Administrator\Desktop\tükenmişlik sendromu\yedek\depresyon.jpg"/>
          <p:cNvPicPr>
            <a:picLocks noChangeAspect="1" noChangeArrowheads="1"/>
          </p:cNvPicPr>
          <p:nvPr/>
        </p:nvPicPr>
        <p:blipFill>
          <a:blip r:embed="rId2" cstate="print">
            <a:grayscl/>
            <a:lum contrast="30000"/>
          </a:blip>
          <a:srcRect/>
          <a:stretch>
            <a:fillRect/>
          </a:stretch>
        </p:blipFill>
        <p:spPr bwMode="auto">
          <a:xfrm>
            <a:off x="5292080" y="1916832"/>
            <a:ext cx="3608463" cy="3581400"/>
          </a:xfrm>
          <a:prstGeom prst="rect">
            <a:avLst/>
          </a:prstGeom>
          <a:ln>
            <a:noFill/>
          </a:ln>
          <a:effectLst>
            <a:softEdge rad="112500"/>
          </a:effectLst>
        </p:spPr>
      </p:pic>
      <p:sp>
        <p:nvSpPr>
          <p:cNvPr id="14339" name="Rectangle 3"/>
          <p:cNvSpPr>
            <a:spLocks noGrp="1" noChangeArrowheads="1"/>
          </p:cNvSpPr>
          <p:nvPr>
            <p:ph idx="1"/>
          </p:nvPr>
        </p:nvSpPr>
        <p:spPr>
          <a:xfrm>
            <a:off x="251520" y="1556792"/>
            <a:ext cx="8208912" cy="5073352"/>
          </a:xfrm>
        </p:spPr>
        <p:txBody>
          <a:bodyPr>
            <a:normAutofit fontScale="85000" lnSpcReduction="20000"/>
          </a:bodyPr>
          <a:lstStyle/>
          <a:p>
            <a:pPr eaLnBrk="1" hangingPunct="1">
              <a:buFontTx/>
              <a:buNone/>
            </a:pPr>
            <a:r>
              <a:rPr lang="tr-TR" sz="2800" b="1" dirty="0" smtClean="0">
                <a:solidFill>
                  <a:srgbClr val="660066"/>
                </a:solidFill>
                <a:latin typeface="Arial Rounded MT Bold" pitchFamily="34" charset="0"/>
              </a:rPr>
              <a:t>DUYGUSAL BELİRTİLER</a:t>
            </a:r>
          </a:p>
          <a:p>
            <a:pPr eaLnBrk="1" hangingPunct="1">
              <a:buFontTx/>
              <a:buNone/>
            </a:pPr>
            <a:endParaRPr lang="tr-TR" sz="2800" b="1" dirty="0" smtClean="0">
              <a:solidFill>
                <a:srgbClr val="660066"/>
              </a:solidFill>
              <a:latin typeface="Arial Rounded MT Bold" pitchFamily="34" charset="0"/>
            </a:endParaRPr>
          </a:p>
          <a:p>
            <a:pPr lvl="1" eaLnBrk="1" hangingPunct="1">
              <a:buFont typeface="Arial" charset="0"/>
              <a:buNone/>
            </a:pPr>
            <a:r>
              <a:rPr lang="tr-TR" dirty="0" smtClean="0">
                <a:latin typeface="Arial Rounded MT Bold" pitchFamily="34" charset="0"/>
              </a:rPr>
              <a:t>-Huzursuzluk, sıkıntı, gerginlik</a:t>
            </a:r>
          </a:p>
          <a:p>
            <a:pPr lvl="1" eaLnBrk="1" hangingPunct="1">
              <a:buFont typeface="Arial" charset="0"/>
              <a:buNone/>
            </a:pPr>
            <a:endParaRPr lang="tr-TR" dirty="0" smtClean="0">
              <a:latin typeface="Arial Rounded MT Bold" pitchFamily="34" charset="0"/>
            </a:endParaRPr>
          </a:p>
          <a:p>
            <a:pPr lvl="1" eaLnBrk="1" hangingPunct="1">
              <a:buFont typeface="Arial" charset="0"/>
              <a:buNone/>
            </a:pPr>
            <a:r>
              <a:rPr lang="tr-TR" dirty="0" smtClean="0">
                <a:latin typeface="Arial Rounded MT Bold" pitchFamily="34" charset="0"/>
              </a:rPr>
              <a:t>-Değersizlik,güvensizlik hissetmek</a:t>
            </a:r>
          </a:p>
          <a:p>
            <a:pPr lvl="1" eaLnBrk="1" hangingPunct="1">
              <a:buFont typeface="Arial" charset="0"/>
              <a:buNone/>
            </a:pPr>
            <a:endParaRPr lang="tr-TR" dirty="0" smtClean="0">
              <a:latin typeface="Arial Rounded MT Bold" pitchFamily="34" charset="0"/>
            </a:endParaRPr>
          </a:p>
          <a:p>
            <a:pPr lvl="1" eaLnBrk="1" hangingPunct="1">
              <a:buFont typeface="Arial" charset="0"/>
              <a:buNone/>
            </a:pPr>
            <a:r>
              <a:rPr lang="tr-TR" dirty="0" smtClean="0">
                <a:latin typeface="Arial Rounded MT Bold" pitchFamily="34" charset="0"/>
              </a:rPr>
              <a:t>-Duygusal ilişkilerde(evlilikte) bozulma</a:t>
            </a:r>
          </a:p>
          <a:p>
            <a:pPr lvl="1" eaLnBrk="1" hangingPunct="1">
              <a:buFont typeface="Arial" charset="0"/>
              <a:buNone/>
            </a:pPr>
            <a:endParaRPr lang="tr-TR" dirty="0" smtClean="0">
              <a:latin typeface="Arial Rounded MT Bold" pitchFamily="34" charset="0"/>
            </a:endParaRPr>
          </a:p>
          <a:p>
            <a:pPr lvl="1" eaLnBrk="1" hangingPunct="1">
              <a:buFont typeface="Arial" charset="0"/>
              <a:buNone/>
            </a:pPr>
            <a:r>
              <a:rPr lang="tr-TR" dirty="0" smtClean="0">
                <a:latin typeface="Arial Rounded MT Bold" pitchFamily="34" charset="0"/>
              </a:rPr>
              <a:t>-Kaygılı olmak</a:t>
            </a:r>
          </a:p>
          <a:p>
            <a:pPr lvl="1" eaLnBrk="1" hangingPunct="1">
              <a:buFont typeface="Arial" charset="0"/>
              <a:buNone/>
            </a:pPr>
            <a:endParaRPr lang="tr-TR" dirty="0" smtClean="0">
              <a:latin typeface="Arial Rounded MT Bold" pitchFamily="34" charset="0"/>
            </a:endParaRPr>
          </a:p>
          <a:p>
            <a:pPr lvl="1" eaLnBrk="1" hangingPunct="1">
              <a:buFont typeface="Arial" charset="0"/>
              <a:buNone/>
            </a:pPr>
            <a:r>
              <a:rPr lang="tr-TR" dirty="0" smtClean="0">
                <a:latin typeface="Arial Rounded MT Bold" pitchFamily="34" charset="0"/>
              </a:rPr>
              <a:t>-Neşesizleşme, durgunlaşma,çökkünlük hali</a:t>
            </a:r>
          </a:p>
          <a:p>
            <a:pPr lvl="1" eaLnBrk="1" hangingPunct="1">
              <a:buFont typeface="Arial" charset="0"/>
              <a:buNone/>
            </a:pPr>
            <a:endParaRPr lang="tr-TR" dirty="0" smtClean="0">
              <a:latin typeface="Arial Rounded MT Bold" pitchFamily="34" charset="0"/>
            </a:endParaRPr>
          </a:p>
          <a:p>
            <a:pPr lvl="1" eaLnBrk="1" hangingPunct="1">
              <a:buFont typeface="Arial" charset="0"/>
              <a:buNone/>
            </a:pPr>
            <a:r>
              <a:rPr lang="tr-TR" dirty="0" smtClean="0">
                <a:latin typeface="Arial Rounded MT Bold" pitchFamily="34" charset="0"/>
              </a:rPr>
              <a:t>-Sinirlilik, saldırganlık veya kayıtsızlık</a:t>
            </a:r>
          </a:p>
          <a:p>
            <a:pPr lvl="1" eaLnBrk="1" hangingPunct="1">
              <a:buFont typeface="Arial" charset="0"/>
              <a:buNone/>
            </a:pPr>
            <a:endParaRPr lang="tr-TR" dirty="0" smtClean="0">
              <a:latin typeface="Arial Rounded MT Bold" pitchFamily="34" charset="0"/>
            </a:endParaRPr>
          </a:p>
          <a:p>
            <a:pPr lvl="1" eaLnBrk="1" hangingPunct="1">
              <a:buFont typeface="Arial" charset="0"/>
              <a:buNone/>
            </a:pPr>
            <a:r>
              <a:rPr lang="tr-TR" dirty="0" smtClean="0">
                <a:latin typeface="Arial Rounded MT Bold" pitchFamily="34" charset="0"/>
              </a:rPr>
              <a:t>-Duygusal olmak,aşırı hassaslaşma</a:t>
            </a:r>
          </a:p>
          <a:p>
            <a:pPr lvl="1" eaLnBrk="1" hangingPunct="1"/>
            <a:endParaRPr lang="tr-TR" dirty="0" smtClean="0"/>
          </a:p>
        </p:txBody>
      </p:sp>
      <p:sp>
        <p:nvSpPr>
          <p:cNvPr id="4" name="3 Dikdörtgen"/>
          <p:cNvSpPr/>
          <p:nvPr/>
        </p:nvSpPr>
        <p:spPr>
          <a:xfrm>
            <a:off x="827584" y="548680"/>
            <a:ext cx="7920880" cy="830997"/>
          </a:xfrm>
          <a:prstGeom prst="rect">
            <a:avLst/>
          </a:prstGeom>
        </p:spPr>
        <p:txBody>
          <a:bodyPr wrap="square">
            <a:spAutoFit/>
          </a:bodyPr>
          <a:lstStyle/>
          <a:p>
            <a:pPr algn="r"/>
            <a:r>
              <a:rPr lang="tr-TR" sz="4800" b="1" dirty="0" smtClean="0">
                <a:solidFill>
                  <a:srgbClr val="660066"/>
                </a:solidFill>
                <a:latin typeface="Arial Rounded MT Bold" pitchFamily="34" charset="0"/>
              </a:rPr>
              <a:t>STRES BELİRTİLERİ</a:t>
            </a:r>
            <a:endParaRPr lang="tr-TR" sz="4800" dirty="0">
              <a:latin typeface="Arial Rounded MT Bold" pitchFamily="34"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685800" y="2286000"/>
            <a:ext cx="7696200" cy="1371600"/>
          </a:xfrm>
        </p:spPr>
        <p:txBody>
          <a:bodyPr/>
          <a:lstStyle/>
          <a:p>
            <a:pPr eaLnBrk="1" hangingPunct="1">
              <a:buFontTx/>
              <a:buNone/>
            </a:pPr>
            <a:r>
              <a:rPr lang="tr-TR" b="1" i="1" smtClean="0">
                <a:latin typeface="Comic Sans MS" pitchFamily="66" charset="0"/>
              </a:rPr>
              <a:t>4-Diğer insanlar beni rahatsız ediyor.</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a:xfrm>
            <a:off x="685800" y="2286000"/>
            <a:ext cx="7696200" cy="1600200"/>
          </a:xfrm>
        </p:spPr>
        <p:txBody>
          <a:bodyPr/>
          <a:lstStyle/>
          <a:p>
            <a:pPr eaLnBrk="1" hangingPunct="1">
              <a:buFontTx/>
              <a:buNone/>
            </a:pPr>
            <a:r>
              <a:rPr lang="tr-TR" b="1" i="1" smtClean="0">
                <a:latin typeface="Comic Sans MS" pitchFamily="66" charset="0"/>
              </a:rPr>
              <a:t>5-Kafamı dinlemek,sakinleşmek ya da bir kitap okumak benim için çok zordur.</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a:xfrm>
            <a:off x="685800" y="2362200"/>
            <a:ext cx="7696200" cy="1905000"/>
          </a:xfrm>
        </p:spPr>
        <p:txBody>
          <a:bodyPr/>
          <a:lstStyle/>
          <a:p>
            <a:pPr eaLnBrk="1" hangingPunct="1">
              <a:buFontTx/>
              <a:buNone/>
            </a:pPr>
            <a:r>
              <a:rPr lang="tr-TR" b="1" i="1" smtClean="0">
                <a:latin typeface="Comic Sans MS" pitchFamily="66" charset="0"/>
              </a:rPr>
              <a:t>6-Yavaş çalışan ve yavaş konuşan insanlar beni rahatsız eder.</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a:xfrm>
            <a:off x="685800" y="1981200"/>
            <a:ext cx="7696200" cy="1676400"/>
          </a:xfrm>
        </p:spPr>
        <p:txBody>
          <a:bodyPr/>
          <a:lstStyle/>
          <a:p>
            <a:pPr eaLnBrk="1" hangingPunct="1">
              <a:buFontTx/>
              <a:buNone/>
            </a:pPr>
            <a:r>
              <a:rPr lang="tr-TR" b="1" i="1" smtClean="0">
                <a:latin typeface="Comic Sans MS" pitchFamily="66" charset="0"/>
              </a:rPr>
              <a:t>7-Sakinleşebilmek için sigara,alkol ya da uyku ilaçları kullanırım.</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a:xfrm>
            <a:off x="685800" y="2590800"/>
            <a:ext cx="7696200" cy="1066800"/>
          </a:xfrm>
        </p:spPr>
        <p:txBody>
          <a:bodyPr/>
          <a:lstStyle/>
          <a:p>
            <a:pPr eaLnBrk="1" hangingPunct="1">
              <a:buFontTx/>
              <a:buNone/>
            </a:pPr>
            <a:r>
              <a:rPr lang="tr-TR" b="1" i="1" smtClean="0">
                <a:latin typeface="Comic Sans MS" pitchFamily="66" charset="0"/>
              </a:rPr>
              <a:t>8-Aceleciyimdir.</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p:txBody>
          <a:bodyPr/>
          <a:lstStyle/>
          <a:p>
            <a:pPr eaLnBrk="1" hangingPunct="1">
              <a:buFontTx/>
              <a:buNone/>
            </a:pPr>
            <a:r>
              <a:rPr lang="tr-TR" b="1" i="1" smtClean="0">
                <a:latin typeface="Comic Sans MS" pitchFamily="66" charset="0"/>
              </a:rPr>
              <a:t>9-Bir yere geç kalınca ya da oraya zamanında gitmem engellenince kızarım.</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a:xfrm>
            <a:off x="685800" y="1828800"/>
            <a:ext cx="7696200" cy="2438400"/>
          </a:xfrm>
        </p:spPr>
        <p:txBody>
          <a:bodyPr/>
          <a:lstStyle/>
          <a:p>
            <a:pPr eaLnBrk="1" hangingPunct="1">
              <a:buFontTx/>
              <a:buNone/>
            </a:pPr>
            <a:r>
              <a:rPr lang="tr-TR" b="1" i="1" smtClean="0">
                <a:latin typeface="Comic Sans MS" pitchFamily="66" charset="0"/>
              </a:rPr>
              <a:t>10-Çalışma gününün sonunda kendimi gereğinden fazla yorgun hissediyorum.</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685800" y="2286000"/>
            <a:ext cx="7696200" cy="1676400"/>
          </a:xfrm>
        </p:spPr>
        <p:txBody>
          <a:bodyPr/>
          <a:lstStyle/>
          <a:p>
            <a:pPr eaLnBrk="1" hangingPunct="1">
              <a:buFontTx/>
              <a:buNone/>
            </a:pPr>
            <a:r>
              <a:rPr lang="tr-TR" b="1" i="1" smtClean="0">
                <a:latin typeface="Comic Sans MS" pitchFamily="66" charset="0"/>
              </a:rPr>
              <a:t>11-Yapacak  bir işim olmadığında huzursuz olurum.</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idx="1"/>
          </p:nvPr>
        </p:nvSpPr>
        <p:spPr>
          <a:xfrm>
            <a:off x="685800" y="2286000"/>
            <a:ext cx="7696200" cy="2590800"/>
          </a:xfrm>
        </p:spPr>
        <p:txBody>
          <a:bodyPr/>
          <a:lstStyle/>
          <a:p>
            <a:pPr eaLnBrk="1" hangingPunct="1">
              <a:buFontTx/>
              <a:buNone/>
            </a:pPr>
            <a:r>
              <a:rPr lang="tr-TR" b="1" i="1" smtClean="0">
                <a:latin typeface="Comic Sans MS" pitchFamily="66" charset="0"/>
              </a:rPr>
              <a:t>12-Ailem,doktorum,arkadaşlarım ve çevremdekiler benim çok sinirli ve gergin olduğumu düşünürler.</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a:xfrm>
            <a:off x="685800" y="2057400"/>
            <a:ext cx="7696200" cy="2362200"/>
          </a:xfrm>
        </p:spPr>
        <p:txBody>
          <a:bodyPr/>
          <a:lstStyle/>
          <a:p>
            <a:pPr eaLnBrk="1" hangingPunct="1">
              <a:buFontTx/>
              <a:buNone/>
            </a:pPr>
            <a:r>
              <a:rPr lang="tr-TR" b="1" i="1" smtClean="0">
                <a:latin typeface="Comic Sans MS" pitchFamily="66" charset="0"/>
              </a:rPr>
              <a:t>13- Konsantre olamayacak veya rahat düşünemeyecek kadar yıpranmış olduğum zamanlar oluyor.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3" descr="C:\Documents and Settings\Administrator\Desktop\tükenmişlik sendromu\yedek\bunama.jpg"/>
          <p:cNvPicPr>
            <a:picLocks noChangeAspect="1" noChangeArrowheads="1"/>
          </p:cNvPicPr>
          <p:nvPr/>
        </p:nvPicPr>
        <p:blipFill>
          <a:blip r:embed="rId2" cstate="print">
            <a:duotone>
              <a:prstClr val="black"/>
              <a:schemeClr val="tx2">
                <a:tint val="45000"/>
                <a:satMod val="400000"/>
              </a:schemeClr>
            </a:duotone>
          </a:blip>
          <a:srcRect/>
          <a:stretch>
            <a:fillRect/>
          </a:stretch>
        </p:blipFill>
        <p:spPr bwMode="auto">
          <a:xfrm>
            <a:off x="251520" y="2204864"/>
            <a:ext cx="3657600" cy="3657600"/>
          </a:xfrm>
          <a:prstGeom prst="rect">
            <a:avLst/>
          </a:prstGeom>
          <a:ln>
            <a:noFill/>
          </a:ln>
          <a:effectLst>
            <a:softEdge rad="112500"/>
          </a:effectLst>
        </p:spPr>
      </p:pic>
      <p:sp>
        <p:nvSpPr>
          <p:cNvPr id="66563" name="Rectangle 3"/>
          <p:cNvSpPr>
            <a:spLocks noGrp="1" noChangeArrowheads="1"/>
          </p:cNvSpPr>
          <p:nvPr>
            <p:ph idx="1"/>
          </p:nvPr>
        </p:nvSpPr>
        <p:spPr>
          <a:xfrm>
            <a:off x="971600" y="1412776"/>
            <a:ext cx="7772400" cy="5184576"/>
          </a:xfrm>
        </p:spPr>
        <p:txBody>
          <a:bodyPr rtlCol="0">
            <a:normAutofit/>
          </a:bodyPr>
          <a:lstStyle/>
          <a:p>
            <a:pPr eaLnBrk="1" fontAlgn="auto" hangingPunct="1">
              <a:spcAft>
                <a:spcPts val="0"/>
              </a:spcAft>
              <a:buFontTx/>
              <a:buNone/>
              <a:defRPr/>
            </a:pPr>
            <a:r>
              <a:rPr lang="tr-TR" b="1" i="1" dirty="0" smtClean="0">
                <a:solidFill>
                  <a:srgbClr val="FF0000"/>
                </a:solidFill>
                <a:latin typeface="Comic Sans MS" pitchFamily="66" charset="0"/>
              </a:rPr>
              <a:t>               </a:t>
            </a:r>
            <a:r>
              <a:rPr lang="tr-TR" b="1" dirty="0" smtClean="0">
                <a:solidFill>
                  <a:srgbClr val="660066"/>
                </a:solidFill>
                <a:latin typeface="Arial Rounded MT Bold" pitchFamily="34" charset="0"/>
              </a:rPr>
              <a:t>ZİHİNSEL BELİRTİLER</a:t>
            </a:r>
          </a:p>
          <a:p>
            <a:pPr lvl="1" eaLnBrk="1" fontAlgn="auto" hangingPunct="1">
              <a:spcAft>
                <a:spcPts val="0"/>
              </a:spcAft>
              <a:buFont typeface="Arial" charset="0"/>
              <a:buNone/>
              <a:defRPr/>
            </a:pPr>
            <a:r>
              <a:rPr lang="tr-TR" sz="3200" b="1" i="1" dirty="0" smtClean="0">
                <a:latin typeface="Comic Sans MS" pitchFamily="66" charset="0"/>
              </a:rPr>
              <a:t>              </a:t>
            </a:r>
            <a:r>
              <a:rPr lang="tr-TR" sz="2800" dirty="0" smtClean="0">
                <a:latin typeface="Arial Rounded MT Bold" pitchFamily="34" charset="0"/>
              </a:rPr>
              <a:t>-Unutkanlık</a:t>
            </a:r>
          </a:p>
          <a:p>
            <a:pPr lvl="1" eaLnBrk="1" fontAlgn="auto" hangingPunct="1">
              <a:spcAft>
                <a:spcPts val="0"/>
              </a:spcAft>
              <a:buFont typeface="Arial" charset="0"/>
              <a:buNone/>
              <a:defRPr/>
            </a:pPr>
            <a:r>
              <a:rPr lang="tr-TR" sz="2800" dirty="0" smtClean="0">
                <a:latin typeface="Arial Rounded MT Bold" pitchFamily="34" charset="0"/>
              </a:rPr>
              <a:t>                            -Konsantrasyonda azalma</a:t>
            </a:r>
          </a:p>
          <a:p>
            <a:pPr lvl="1" eaLnBrk="1" fontAlgn="auto" hangingPunct="1">
              <a:spcAft>
                <a:spcPts val="0"/>
              </a:spcAft>
              <a:buFont typeface="Arial" charset="0"/>
              <a:buNone/>
              <a:defRPr/>
            </a:pPr>
            <a:r>
              <a:rPr lang="tr-TR" sz="2800" dirty="0" smtClean="0">
                <a:latin typeface="Arial Rounded MT Bold" pitchFamily="34" charset="0"/>
              </a:rPr>
              <a:t>                            -Kararsızlık</a:t>
            </a:r>
          </a:p>
          <a:p>
            <a:pPr lvl="1" eaLnBrk="1" fontAlgn="auto" hangingPunct="1">
              <a:spcAft>
                <a:spcPts val="0"/>
              </a:spcAft>
              <a:buFont typeface="Arial" charset="0"/>
              <a:buNone/>
              <a:defRPr/>
            </a:pPr>
            <a:r>
              <a:rPr lang="tr-TR" sz="2800" dirty="0" smtClean="0">
                <a:latin typeface="Arial Rounded MT Bold" pitchFamily="34" charset="0"/>
              </a:rPr>
              <a:t>                            -Organize olamamak</a:t>
            </a:r>
          </a:p>
          <a:p>
            <a:pPr lvl="1" eaLnBrk="1" fontAlgn="auto" hangingPunct="1">
              <a:spcAft>
                <a:spcPts val="0"/>
              </a:spcAft>
              <a:buFont typeface="Arial" charset="0"/>
              <a:buNone/>
              <a:defRPr/>
            </a:pPr>
            <a:r>
              <a:rPr lang="tr-TR" sz="2800" dirty="0" smtClean="0">
                <a:latin typeface="Arial Rounded MT Bold" pitchFamily="34" charset="0"/>
              </a:rPr>
              <a:t>                            -Zihin karışıklığı</a:t>
            </a:r>
          </a:p>
          <a:p>
            <a:pPr lvl="1" eaLnBrk="1" fontAlgn="auto" hangingPunct="1">
              <a:spcAft>
                <a:spcPts val="0"/>
              </a:spcAft>
              <a:buFont typeface="Arial" charset="0"/>
              <a:buNone/>
              <a:defRPr/>
            </a:pPr>
            <a:r>
              <a:rPr lang="tr-TR" sz="2800" dirty="0" smtClean="0">
                <a:latin typeface="Arial Rounded MT Bold" pitchFamily="34" charset="0"/>
              </a:rPr>
              <a:t>                            -İlgi azalması</a:t>
            </a:r>
          </a:p>
          <a:p>
            <a:pPr lvl="1" eaLnBrk="1" fontAlgn="auto" hangingPunct="1">
              <a:spcAft>
                <a:spcPts val="0"/>
              </a:spcAft>
              <a:buFont typeface="Arial" charset="0"/>
              <a:buNone/>
              <a:defRPr/>
            </a:pPr>
            <a:r>
              <a:rPr lang="tr-TR" sz="2800" dirty="0" smtClean="0">
                <a:latin typeface="Arial Rounded MT Bold" pitchFamily="34" charset="0"/>
              </a:rPr>
              <a:t>                            -Matematik hataların    	   		            artması</a:t>
            </a:r>
          </a:p>
          <a:p>
            <a:pPr lvl="1" eaLnBrk="1" fontAlgn="auto" hangingPunct="1">
              <a:spcAft>
                <a:spcPts val="0"/>
              </a:spcAft>
              <a:buFont typeface="Arial" charset="0"/>
              <a:buNone/>
              <a:defRPr/>
            </a:pPr>
            <a:r>
              <a:rPr lang="tr-TR" sz="2800" dirty="0" smtClean="0">
                <a:latin typeface="Arial Rounded MT Bold" pitchFamily="34" charset="0"/>
              </a:rPr>
              <a:t>                            -Zihinsel durgunluk</a:t>
            </a:r>
          </a:p>
          <a:p>
            <a:pPr lvl="1" eaLnBrk="1" fontAlgn="auto" hangingPunct="1">
              <a:spcAft>
                <a:spcPts val="0"/>
              </a:spcAft>
              <a:buFont typeface="Arial" pitchFamily="34" charset="0"/>
              <a:buChar char="–"/>
              <a:defRPr/>
            </a:pPr>
            <a:endParaRPr lang="tr-TR" sz="3200" dirty="0" smtClean="0"/>
          </a:p>
        </p:txBody>
      </p:sp>
      <p:sp>
        <p:nvSpPr>
          <p:cNvPr id="5" name="4 Dikdörtgen"/>
          <p:cNvSpPr/>
          <p:nvPr/>
        </p:nvSpPr>
        <p:spPr>
          <a:xfrm>
            <a:off x="827584" y="548680"/>
            <a:ext cx="7920880" cy="830997"/>
          </a:xfrm>
          <a:prstGeom prst="rect">
            <a:avLst/>
          </a:prstGeom>
        </p:spPr>
        <p:txBody>
          <a:bodyPr wrap="square">
            <a:spAutoFit/>
          </a:bodyPr>
          <a:lstStyle/>
          <a:p>
            <a:pPr algn="r"/>
            <a:r>
              <a:rPr lang="tr-TR" sz="4800" b="1" dirty="0" smtClean="0">
                <a:solidFill>
                  <a:srgbClr val="660066"/>
                </a:solidFill>
                <a:effectLst>
                  <a:outerShdw blurRad="38100" dist="38100" dir="2700000" algn="tl">
                    <a:srgbClr val="000000">
                      <a:alpha val="43137"/>
                    </a:srgbClr>
                  </a:outerShdw>
                </a:effectLst>
                <a:latin typeface="Arial Rounded MT Bold" pitchFamily="34" charset="0"/>
              </a:rPr>
              <a:t>STRES BELİRTİLERİ</a:t>
            </a:r>
            <a:endParaRPr lang="tr-TR" sz="4800" dirty="0">
              <a:effectLst>
                <a:outerShdw blurRad="38100" dist="38100" dir="2700000" algn="tl">
                  <a:srgbClr val="000000">
                    <a:alpha val="43137"/>
                  </a:srgbClr>
                </a:outerShdw>
              </a:effectLst>
              <a:latin typeface="Arial Rounded MT Bold" pitchFamily="34" charset="0"/>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835696" y="332656"/>
            <a:ext cx="6858000" cy="1066800"/>
          </a:xfrm>
        </p:spPr>
        <p:txBody>
          <a:bodyPr/>
          <a:lstStyle/>
          <a:p>
            <a:pPr algn="ctr" eaLnBrk="1" hangingPunct="1"/>
            <a:r>
              <a:rPr lang="tr-TR" b="1" dirty="0" smtClean="0">
                <a:solidFill>
                  <a:srgbClr val="660066"/>
                </a:solidFill>
                <a:latin typeface="Arial Rounded MT Bold" pitchFamily="34" charset="0"/>
              </a:rPr>
              <a:t>Sonuçlar</a:t>
            </a:r>
          </a:p>
        </p:txBody>
      </p:sp>
      <p:sp>
        <p:nvSpPr>
          <p:cNvPr id="29699" name="Rectangle 3"/>
          <p:cNvSpPr>
            <a:spLocks noGrp="1" noChangeArrowheads="1"/>
          </p:cNvSpPr>
          <p:nvPr>
            <p:ph idx="1"/>
          </p:nvPr>
        </p:nvSpPr>
        <p:spPr>
          <a:xfrm>
            <a:off x="457200" y="1676400"/>
            <a:ext cx="8229600" cy="4267200"/>
          </a:xfrm>
        </p:spPr>
        <p:txBody>
          <a:bodyPr/>
          <a:lstStyle/>
          <a:p>
            <a:pPr eaLnBrk="1" hangingPunct="1"/>
            <a:r>
              <a:rPr lang="tr-TR" sz="2800" b="1" i="1" dirty="0" smtClean="0">
                <a:solidFill>
                  <a:srgbClr val="660066"/>
                </a:solidFill>
                <a:latin typeface="Comic Sans MS" pitchFamily="66" charset="0"/>
              </a:rPr>
              <a:t>2 puan ve daha az: </a:t>
            </a:r>
            <a:r>
              <a:rPr lang="tr-TR" sz="2800" b="1" i="1" dirty="0" smtClean="0">
                <a:latin typeface="Comic Sans MS" pitchFamily="66" charset="0"/>
              </a:rPr>
              <a:t>Stres</a:t>
            </a:r>
            <a:r>
              <a:rPr lang="tr-TR" sz="2800" b="1" i="1" dirty="0" smtClean="0">
                <a:solidFill>
                  <a:srgbClr val="FF0000"/>
                </a:solidFill>
                <a:latin typeface="Comic Sans MS" pitchFamily="66" charset="0"/>
              </a:rPr>
              <a:t> </a:t>
            </a:r>
            <a:r>
              <a:rPr lang="tr-TR" sz="2800" b="1" i="1" dirty="0" smtClean="0">
                <a:latin typeface="Comic Sans MS" pitchFamily="66" charset="0"/>
              </a:rPr>
              <a:t>ölçünüzü aşmamışsınız</a:t>
            </a:r>
          </a:p>
          <a:p>
            <a:pPr eaLnBrk="1" hangingPunct="1"/>
            <a:r>
              <a:rPr lang="tr-TR" sz="2800" b="1" i="1" dirty="0" smtClean="0">
                <a:solidFill>
                  <a:srgbClr val="660066"/>
                </a:solidFill>
                <a:latin typeface="Comic Sans MS" pitchFamily="66" charset="0"/>
              </a:rPr>
              <a:t>3-6 puan arası: </a:t>
            </a:r>
            <a:r>
              <a:rPr lang="tr-TR" sz="2800" b="1" i="1" dirty="0" smtClean="0">
                <a:latin typeface="Comic Sans MS" pitchFamily="66" charset="0"/>
              </a:rPr>
              <a:t>Rahat</a:t>
            </a:r>
            <a:r>
              <a:rPr lang="tr-TR" sz="2800" b="1" i="1" dirty="0" smtClean="0">
                <a:solidFill>
                  <a:srgbClr val="FF0000"/>
                </a:solidFill>
                <a:latin typeface="Comic Sans MS" pitchFamily="66" charset="0"/>
              </a:rPr>
              <a:t> </a:t>
            </a:r>
            <a:r>
              <a:rPr lang="tr-TR" sz="2800" b="1" i="1" dirty="0" smtClean="0">
                <a:latin typeface="Comic Sans MS" pitchFamily="66" charset="0"/>
              </a:rPr>
              <a:t>edebileceğinizden biraz daha fazla stres altındasınız</a:t>
            </a:r>
          </a:p>
          <a:p>
            <a:pPr eaLnBrk="1" hangingPunct="1"/>
            <a:r>
              <a:rPr lang="tr-TR" sz="2800" b="1" i="1" dirty="0" smtClean="0">
                <a:solidFill>
                  <a:srgbClr val="660066"/>
                </a:solidFill>
                <a:latin typeface="Comic Sans MS" pitchFamily="66" charset="0"/>
              </a:rPr>
              <a:t>7-10 puan arası: </a:t>
            </a:r>
            <a:r>
              <a:rPr lang="tr-TR" sz="2800" b="1" i="1" dirty="0" smtClean="0">
                <a:latin typeface="Comic Sans MS" pitchFamily="66" charset="0"/>
              </a:rPr>
              <a:t>Fazla</a:t>
            </a:r>
            <a:r>
              <a:rPr lang="tr-TR" sz="2800" b="1" i="1" dirty="0" smtClean="0">
                <a:solidFill>
                  <a:srgbClr val="FF0000"/>
                </a:solidFill>
                <a:latin typeface="Comic Sans MS" pitchFamily="66" charset="0"/>
              </a:rPr>
              <a:t> </a:t>
            </a:r>
            <a:r>
              <a:rPr lang="tr-TR" sz="2800" b="1" i="1" dirty="0" smtClean="0">
                <a:latin typeface="Comic Sans MS" pitchFamily="66" charset="0"/>
              </a:rPr>
              <a:t>stres altındasınız ve biraz rahatlamanız gerekiyor</a:t>
            </a:r>
          </a:p>
          <a:p>
            <a:pPr eaLnBrk="1" hangingPunct="1"/>
            <a:r>
              <a:rPr lang="tr-TR" sz="2800" b="1" i="1" dirty="0" smtClean="0">
                <a:solidFill>
                  <a:srgbClr val="660066"/>
                </a:solidFill>
                <a:latin typeface="Comic Sans MS" pitchFamily="66" charset="0"/>
              </a:rPr>
              <a:t>11 ve üstü: </a:t>
            </a:r>
            <a:r>
              <a:rPr lang="tr-TR" sz="2800" b="1" i="1" dirty="0" smtClean="0">
                <a:latin typeface="Comic Sans MS" pitchFamily="66" charset="0"/>
              </a:rPr>
              <a:t>Stres düzeyiniz çok yüksek.Bu baskıyı azaltmazsanız stresle ilgili hastalıklara yakalanabilirsiniz.</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ctr">
              <a:buNone/>
            </a:pPr>
            <a:r>
              <a:rPr lang="tr-TR" sz="6000" b="1" dirty="0" smtClean="0">
                <a:solidFill>
                  <a:srgbClr val="660066"/>
                </a:solidFill>
                <a:effectLst>
                  <a:outerShdw blurRad="38100" dist="38100" dir="2700000" algn="tl">
                    <a:srgbClr val="000000">
                      <a:alpha val="43137"/>
                    </a:srgbClr>
                  </a:outerShdw>
                </a:effectLst>
                <a:latin typeface="Arial Rounded MT Bold" pitchFamily="34" charset="0"/>
              </a:rPr>
              <a:t>ORTA DERECEDE KAYGI VE STRESE SAHİP OLMANIZ DİLEĞİYLE</a:t>
            </a:r>
            <a:endParaRPr lang="tr-TR" sz="6000" b="1" dirty="0">
              <a:solidFill>
                <a:srgbClr val="660066"/>
              </a:solidFill>
              <a:effectLst>
                <a:outerShdw blurRad="38100" dist="38100" dir="2700000" algn="tl">
                  <a:srgbClr val="000000">
                    <a:alpha val="43137"/>
                  </a:srgbClr>
                </a:outerShdw>
              </a:effectLst>
              <a:latin typeface="Arial Rounded MT Bold" pitchFamily="34" charset="0"/>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ctr">
              <a:buNone/>
            </a:pPr>
            <a:r>
              <a:rPr lang="tr-TR" sz="7200" b="1" dirty="0" smtClean="0">
                <a:solidFill>
                  <a:srgbClr val="002060"/>
                </a:solidFill>
                <a:effectLst>
                  <a:outerShdw blurRad="38100" dist="38100" dir="2700000" algn="tl">
                    <a:srgbClr val="000000">
                      <a:alpha val="43137"/>
                    </a:srgbClr>
                  </a:outerShdw>
                </a:effectLst>
                <a:latin typeface="Algerian" pitchFamily="82" charset="0"/>
              </a:rPr>
              <a:t> </a:t>
            </a:r>
            <a:r>
              <a:rPr lang="tr-TR" sz="7200" b="1" dirty="0" smtClean="0">
                <a:solidFill>
                  <a:srgbClr val="660066"/>
                </a:solidFill>
                <a:effectLst>
                  <a:outerShdw blurRad="38100" dist="38100" dir="2700000" algn="tl">
                    <a:srgbClr val="000000">
                      <a:alpha val="43137"/>
                    </a:srgbClr>
                  </a:outerShdw>
                </a:effectLst>
                <a:latin typeface="Arial Rounded MT Bold" pitchFamily="34" charset="0"/>
              </a:rPr>
              <a:t>DİNLEDİĞİNİZ İÇİN TEŞEKKÜRLER</a:t>
            </a:r>
            <a:endParaRPr lang="tr-TR" sz="7200" b="1" dirty="0">
              <a:solidFill>
                <a:srgbClr val="660066"/>
              </a:solidFill>
              <a:effectLst>
                <a:outerShdw blurRad="38100" dist="38100" dir="2700000" algn="tl">
                  <a:srgbClr val="000000">
                    <a:alpha val="43137"/>
                  </a:srgbClr>
                </a:outerShdw>
              </a:effectLst>
              <a:latin typeface="Arial Rounded MT Bold"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153602" name="Picture 2" descr="C:\Users\reh\Desktop\Her Konudan Sunumlarr\matematik öğretmeni.jpg"/>
          <p:cNvPicPr>
            <a:picLocks noGrp="1" noChangeAspect="1" noChangeArrowheads="1"/>
          </p:cNvPicPr>
          <p:nvPr>
            <p:ph idx="1"/>
          </p:nvPr>
        </p:nvPicPr>
        <p:blipFill>
          <a:blip r:embed="rId2" cstate="print"/>
          <a:srcRect/>
          <a:stretch>
            <a:fillRect/>
          </a:stretch>
        </p:blipFill>
        <p:spPr bwMode="auto">
          <a:xfrm>
            <a:off x="179512" y="188640"/>
            <a:ext cx="8784975" cy="648072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öküm">
  <a:themeElements>
    <a:clrScheme name="Döküm">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Döküm">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öküm">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7</TotalTime>
  <Words>2087</Words>
  <Application>Microsoft Office PowerPoint</Application>
  <PresentationFormat>Ekran Gösterisi (4:3)</PresentationFormat>
  <Paragraphs>468</Paragraphs>
  <Slides>82</Slides>
  <Notes>1</Notes>
  <HiddenSlides>0</HiddenSlides>
  <MMClips>0</MMClips>
  <ScaleCrop>false</ScaleCrop>
  <HeadingPairs>
    <vt:vector size="4" baseType="variant">
      <vt:variant>
        <vt:lpstr>Tema</vt:lpstr>
      </vt:variant>
      <vt:variant>
        <vt:i4>1</vt:i4>
      </vt:variant>
      <vt:variant>
        <vt:lpstr>Slayt Başlıkları</vt:lpstr>
      </vt:variant>
      <vt:variant>
        <vt:i4>82</vt:i4>
      </vt:variant>
    </vt:vector>
  </HeadingPairs>
  <TitlesOfParts>
    <vt:vector size="83" baseType="lpstr">
      <vt:lpstr>Döküm</vt:lpstr>
      <vt:lpstr>STRES VE SINAV KAYGISI  SEMİNERİMİZE  HOŞGELDİNİZ </vt:lpstr>
      <vt:lpstr>Slayt 2</vt:lpstr>
      <vt:lpstr>STRES NEDİR?</vt:lpstr>
      <vt:lpstr>Slayt 4</vt:lpstr>
      <vt:lpstr>SINAV KAYGISI NEDİR?</vt:lpstr>
      <vt:lpstr>STRES BELİRTİLERİ</vt:lpstr>
      <vt:lpstr>Slayt 7</vt:lpstr>
      <vt:lpstr>Slayt 8</vt:lpstr>
      <vt:lpstr>Slayt 9</vt:lpstr>
      <vt:lpstr>SINAV KAYGISININ NEDENLERİ </vt:lpstr>
      <vt:lpstr>SINAV KAYGISININ NEDENLERİ </vt:lpstr>
      <vt:lpstr>Öğrenciye göre SINAV;</vt:lpstr>
      <vt:lpstr>Slayt 13</vt:lpstr>
      <vt:lpstr>SINAV KAYGISININ ETKİLERİ (Kaygılı Öğrenci Tipleri)</vt:lpstr>
      <vt:lpstr>SINAV KAYGISININ ETKİLERİ (Kaygılı Öğrenci Tipleri)</vt:lpstr>
      <vt:lpstr>Sürekli Kaygı Taşıyan Öğrenci İfadeleri</vt:lpstr>
      <vt:lpstr>Daha yüksek kaygı yaşayan öğrenci ifadeleri</vt:lpstr>
      <vt:lpstr>Slayt 18</vt:lpstr>
      <vt:lpstr>YARARLI DÜŞÜNCELER </vt:lpstr>
      <vt:lpstr>KAYGIYI KONTROL ETMEK</vt:lpstr>
      <vt:lpstr>KAYGIYI KONTROL ETMEK</vt:lpstr>
      <vt:lpstr>Stres ve Performans Arasındaki İlişki</vt:lpstr>
      <vt:lpstr>STRESLE BAŞA ÇIKMAK İÇİN NELER YAPILABİLİR?</vt:lpstr>
      <vt:lpstr>Slayt 24</vt:lpstr>
      <vt:lpstr>Slayt 25</vt:lpstr>
      <vt:lpstr>Slayt 26</vt:lpstr>
      <vt:lpstr>Slayt 27</vt:lpstr>
      <vt:lpstr>Slayt 28</vt:lpstr>
      <vt:lpstr>Slayt 29</vt:lpstr>
      <vt:lpstr>YAYGIN BAŞA ÇIKMA STRATEJİLERİ</vt:lpstr>
      <vt:lpstr>YAYGIN BAŞA ÇIKMA STRATEJİLERİ</vt:lpstr>
      <vt:lpstr>YAYGIN BAŞA ÇIKMA STRATEJİLERİ</vt:lpstr>
      <vt:lpstr>YAYGIN BAŞA ÇIKMA STRATEJİLERİ</vt:lpstr>
      <vt:lpstr>YAYGIN BAŞA ÇIKMA STRATEJİLERİ</vt:lpstr>
      <vt:lpstr>NOT</vt:lpstr>
      <vt:lpstr>NOT</vt:lpstr>
      <vt:lpstr>NOT</vt:lpstr>
      <vt:lpstr>NOT</vt:lpstr>
      <vt:lpstr>NOT</vt:lpstr>
      <vt:lpstr>SINAVLARDAN ÖNCE </vt:lpstr>
      <vt:lpstr>SINAVLARDAN ÖNCE</vt:lpstr>
      <vt:lpstr>SINAVLARDAN ÖNCE</vt:lpstr>
      <vt:lpstr>SINAVLARDAN ÖNCE</vt:lpstr>
      <vt:lpstr>SINAV SÜRESİNCE</vt:lpstr>
      <vt:lpstr>SINAV SÜRESİNCE</vt:lpstr>
      <vt:lpstr>SINAV SÜRESİNCE</vt:lpstr>
      <vt:lpstr>SINAV SÜRESİNCE</vt:lpstr>
      <vt:lpstr>SINAV SÜRESİNCE</vt:lpstr>
      <vt:lpstr>SINAVDAN SONRA</vt:lpstr>
      <vt:lpstr>SINAVDAN SONRA</vt:lpstr>
      <vt:lpstr>SÖZ</vt:lpstr>
      <vt:lpstr>ARAŞTIRMA</vt:lpstr>
      <vt:lpstr>Slayt 53</vt:lpstr>
      <vt:lpstr>Slayt 54</vt:lpstr>
      <vt:lpstr>Slayt 55</vt:lpstr>
      <vt:lpstr>Slayt 56</vt:lpstr>
      <vt:lpstr>Slayt 57</vt:lpstr>
      <vt:lpstr>Slayt 58</vt:lpstr>
      <vt:lpstr>Slayt 59</vt:lpstr>
      <vt:lpstr>Slayt 60</vt:lpstr>
      <vt:lpstr>Slayt 61</vt:lpstr>
      <vt:lpstr>Slayt 62</vt:lpstr>
      <vt:lpstr>Slayt 63</vt:lpstr>
      <vt:lpstr>Slayt 64</vt:lpstr>
      <vt:lpstr>Slayt 65</vt:lpstr>
      <vt:lpstr>STRES DÜZEYİ TESTİ</vt:lpstr>
      <vt:lpstr>Slayt 67</vt:lpstr>
      <vt:lpstr>Slayt 68</vt:lpstr>
      <vt:lpstr>Slayt 69</vt:lpstr>
      <vt:lpstr>Slayt 70</vt:lpstr>
      <vt:lpstr>Slayt 71</vt:lpstr>
      <vt:lpstr>Slayt 72</vt:lpstr>
      <vt:lpstr>Slayt 73</vt:lpstr>
      <vt:lpstr>Slayt 74</vt:lpstr>
      <vt:lpstr>Slayt 75</vt:lpstr>
      <vt:lpstr>Slayt 76</vt:lpstr>
      <vt:lpstr>Slayt 77</vt:lpstr>
      <vt:lpstr>Slayt 78</vt:lpstr>
      <vt:lpstr>Slayt 79</vt:lpstr>
      <vt:lpstr>Sonuçlar</vt:lpstr>
      <vt:lpstr>Slayt 81</vt:lpstr>
      <vt:lpstr>Slayt 82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 VE SINAV KAYGISI  SEMİNERİMİZE  HOŞGELDİNİZ </dc:title>
  <dc:creator>Hüseyin</dc:creator>
  <cp:lastModifiedBy>Hüseyin</cp:lastModifiedBy>
  <cp:revision>2</cp:revision>
  <dcterms:created xsi:type="dcterms:W3CDTF">2016-12-22T17:26:22Z</dcterms:created>
  <dcterms:modified xsi:type="dcterms:W3CDTF">2016-12-26T19:06:13Z</dcterms:modified>
</cp:coreProperties>
</file>