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7" r:id="rId32"/>
    <p:sldId id="288" r:id="rId33"/>
    <p:sldId id="289" r:id="rId34"/>
    <p:sldId id="284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A42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70E28-0FCB-444D-B0B9-FFA56D041E51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2F52B-5CBE-4E2B-89D8-A91CAE12518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6804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F52B-5CBE-4E2B-89D8-A91CAE12518B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710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26.01.2017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000" b="1" dirty="0" smtClean="0"/>
              <a:t>Ergenlik dönemi</a:t>
            </a:r>
            <a:endParaRPr lang="tr-TR" sz="6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7200" b="1" dirty="0" smtClean="0"/>
              <a:t>Ve Aile iletişimi</a:t>
            </a:r>
            <a:endParaRPr lang="tr-TR" sz="7200" b="1" dirty="0"/>
          </a:p>
        </p:txBody>
      </p:sp>
      <p:pic>
        <p:nvPicPr>
          <p:cNvPr id="4" name="Picture 2" descr="C:\Users\RAM\Desktop\IMG_3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460601" cy="2106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3425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72816"/>
            <a:ext cx="5688632" cy="3984105"/>
          </a:xfrm>
        </p:spPr>
        <p:txBody>
          <a:bodyPr>
            <a:normAutofit/>
          </a:bodyPr>
          <a:lstStyle/>
          <a:p>
            <a:pPr indent="0" eaLnBrk="0" hangingPunct="0">
              <a:buNone/>
            </a:pPr>
            <a:r>
              <a:rPr lang="tr-TR" sz="2400" b="1" dirty="0">
                <a:latin typeface="Comic Sans MS" pitchFamily="66" charset="0"/>
              </a:rPr>
              <a:t>Gençlik, bocalama ve fırtınalar içinde geçen bir dönemdir. İkinci doğuş olarak kabul edilir.</a:t>
            </a:r>
          </a:p>
          <a:p>
            <a:pPr eaLnBrk="0" hangingPunct="0"/>
            <a:endParaRPr lang="tr-TR" sz="2400" b="1" dirty="0">
              <a:latin typeface="Comic Sans MS" pitchFamily="66" charset="0"/>
            </a:endParaRPr>
          </a:p>
          <a:p>
            <a:pPr indent="0" eaLnBrk="0" hangingPunct="0">
              <a:buNone/>
            </a:pPr>
            <a:r>
              <a:rPr lang="tr-TR" sz="2400" b="1" dirty="0">
                <a:latin typeface="Comic Sans MS" pitchFamily="66" charset="0"/>
              </a:rPr>
              <a:t> Fırtına ve gerginlik dönemi olarak da açıklanabilen ergenlik hangi toplumda olursa olsun</a:t>
            </a:r>
            <a:r>
              <a:rPr lang="tr-TR" sz="2400" b="1" dirty="0" smtClean="0">
                <a:latin typeface="Comic Sans MS" pitchFamily="66" charset="0"/>
              </a:rPr>
              <a:t>, her </a:t>
            </a:r>
            <a:r>
              <a:rPr lang="tr-TR" sz="2400" b="1" dirty="0">
                <a:latin typeface="Comic Sans MS" pitchFamily="66" charset="0"/>
              </a:rPr>
              <a:t>bireyin yaşadığı bir evredir</a:t>
            </a:r>
            <a:r>
              <a:rPr lang="tr-TR" sz="2400" dirty="0">
                <a:latin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92075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376264" cy="155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92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433665"/>
          </a:xfrm>
        </p:spPr>
        <p:txBody>
          <a:bodyPr>
            <a:normAutofit fontScale="77500" lnSpcReduction="20000"/>
          </a:bodyPr>
          <a:lstStyle/>
          <a:p>
            <a:pPr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sz="5400" b="1" dirty="0">
                <a:solidFill>
                  <a:srgbClr val="FF0000"/>
                </a:solidFill>
                <a:latin typeface="Comic Sans MS" pitchFamily="66" charset="0"/>
              </a:rPr>
              <a:t>ÇABUK ÜZÜLÜR.</a:t>
            </a:r>
            <a:endParaRPr lang="tr-TR" sz="5400" dirty="0">
              <a:solidFill>
                <a:srgbClr val="FF0000"/>
              </a:solidFill>
              <a:latin typeface="Comic Sans MS" pitchFamily="66" charset="0"/>
            </a:endParaRPr>
          </a:p>
          <a:p>
            <a:pPr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0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Çabuk sinirlenir.</a:t>
            </a:r>
            <a:endParaRPr lang="tr-TR" sz="7200" b="1" dirty="0">
              <a:solidFill>
                <a:srgbClr val="800000"/>
              </a:solidFill>
              <a:latin typeface="Comic Sans MS" pitchFamily="66" charset="0"/>
            </a:endParaRPr>
          </a:p>
          <a:p>
            <a:pPr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sz="6000" b="1" dirty="0">
                <a:solidFill>
                  <a:srgbClr val="FF0000"/>
                </a:solidFill>
                <a:latin typeface="Comic Sans MS" pitchFamily="66" charset="0"/>
              </a:rPr>
              <a:t>OLUR OLMAZ HERŞEYİ SORUN YAPAR.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1376"/>
            <a:ext cx="212347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73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>
                <a:latin typeface="Comic Sans MS" pitchFamily="66" charset="0"/>
              </a:rPr>
              <a:t>İlgileri artmış, gelgeç hevesleri çoğalmıştır. </a:t>
            </a:r>
            <a:endParaRPr lang="tr-TR" sz="2800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995936" y="2276872"/>
            <a:ext cx="468052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r-TR" sz="2400" b="1" dirty="0" smtClean="0">
                <a:latin typeface="Comic Sans MS" pitchFamily="66" charset="0"/>
              </a:rPr>
              <a:t>Gürültülü </a:t>
            </a:r>
            <a:r>
              <a:rPr lang="tr-TR" sz="2400" b="1" dirty="0">
                <a:latin typeface="Comic Sans MS" pitchFamily="66" charset="0"/>
              </a:rPr>
              <a:t>müziğe </a:t>
            </a:r>
            <a:r>
              <a:rPr lang="tr-TR" sz="2400" b="1" dirty="0" smtClean="0">
                <a:latin typeface="Comic Sans MS" pitchFamily="66" charset="0"/>
              </a:rPr>
              <a:t>bayılır</a:t>
            </a:r>
          </a:p>
          <a:p>
            <a:pPr eaLnBrk="0" hangingPunct="0"/>
            <a:r>
              <a:rPr lang="tr-TR" sz="2400" b="1" dirty="0" smtClean="0">
                <a:latin typeface="Comic Sans MS" pitchFamily="66" charset="0"/>
              </a:rPr>
              <a:t>Süse </a:t>
            </a:r>
            <a:r>
              <a:rPr lang="tr-TR" sz="2400" b="1" dirty="0">
                <a:latin typeface="Comic Sans MS" pitchFamily="66" charset="0"/>
              </a:rPr>
              <a:t>ve giyime düşkünlük gösterir. Genç kız ayna karşısında saatler geçirir.</a:t>
            </a:r>
          </a:p>
          <a:p>
            <a:pPr eaLnBrk="0" hangingPunct="0"/>
            <a:endParaRPr lang="tr-TR" sz="3600" b="1" dirty="0">
              <a:latin typeface="Comic Sans MS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114854"/>
            <a:ext cx="2232248" cy="16741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608" y="3933056"/>
            <a:ext cx="2511640" cy="21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5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2204864"/>
            <a:ext cx="4032448" cy="3240360"/>
          </a:xfrm>
        </p:spPr>
        <p:txBody>
          <a:bodyPr>
            <a:normAutofit fontScale="92500" lnSpcReduction="10000"/>
          </a:bodyPr>
          <a:lstStyle/>
          <a:p>
            <a:pPr eaLnBrk="0" hangingPunct="0"/>
            <a:r>
              <a:rPr lang="tr-TR" sz="2800" dirty="0">
                <a:latin typeface="Comic Sans MS" pitchFamily="66" charset="0"/>
              </a:rPr>
              <a:t>Her şeye olur olmaz karşı çıkarken </a:t>
            </a:r>
            <a:r>
              <a:rPr lang="tr-TR" sz="2800" b="1" dirty="0">
                <a:solidFill>
                  <a:srgbClr val="00FF00"/>
                </a:solidFill>
                <a:latin typeface="Comic Sans MS" pitchFamily="66" charset="0"/>
              </a:rPr>
              <a:t>eleştiri ve yorumlara</a:t>
            </a:r>
            <a:r>
              <a:rPr lang="tr-TR" sz="2800" dirty="0">
                <a:latin typeface="Comic Sans MS" pitchFamily="66" charset="0"/>
              </a:rPr>
              <a:t> yönelir. </a:t>
            </a:r>
          </a:p>
          <a:p>
            <a:pPr eaLnBrk="0" hangingPunct="0"/>
            <a:r>
              <a:rPr lang="tr-TR" sz="2800" dirty="0" smtClean="0">
                <a:latin typeface="Comic Sans MS" pitchFamily="66" charset="0"/>
              </a:rPr>
              <a:t>Her </a:t>
            </a:r>
            <a:r>
              <a:rPr lang="tr-TR" sz="2800" dirty="0">
                <a:latin typeface="Comic Sans MS" pitchFamily="66" charset="0"/>
              </a:rPr>
              <a:t>şeyi bir anda düzeltecek kolay çözümler arar. </a:t>
            </a:r>
            <a:r>
              <a:rPr lang="tr-TR" sz="2800" b="1" dirty="0">
                <a:latin typeface="Comic Sans MS" pitchFamily="66" charset="0"/>
              </a:rPr>
              <a:t>Bunun için </a:t>
            </a:r>
            <a:r>
              <a:rPr lang="tr-TR" sz="2800" b="1" dirty="0">
                <a:solidFill>
                  <a:srgbClr val="00FF00"/>
                </a:solidFill>
                <a:latin typeface="Comic Sans MS" pitchFamily="66" charset="0"/>
              </a:rPr>
              <a:t>çabuk kandırılabilir</a:t>
            </a:r>
            <a:r>
              <a:rPr lang="tr-TR" sz="2800" dirty="0">
                <a:solidFill>
                  <a:srgbClr val="00FF00"/>
                </a:solidFill>
                <a:latin typeface="Comic Sans MS" pitchFamily="66" charset="0"/>
              </a:rPr>
              <a:t>.</a:t>
            </a:r>
            <a:r>
              <a:rPr lang="tr-TR" sz="2800" dirty="0">
                <a:latin typeface="Comic Sans MS" pitchFamily="66" charset="0"/>
              </a:rPr>
              <a:t> </a:t>
            </a:r>
            <a:endParaRPr lang="tr-TR" sz="2800" b="1" dirty="0">
              <a:solidFill>
                <a:srgbClr val="00FF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727" y="2564904"/>
            <a:ext cx="290567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00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196752"/>
            <a:ext cx="5544616" cy="4289649"/>
          </a:xfrm>
        </p:spPr>
        <p:txBody>
          <a:bodyPr>
            <a:normAutofit fontScale="92500" lnSpcReduction="10000"/>
          </a:bodyPr>
          <a:lstStyle/>
          <a:p>
            <a:pPr eaLnBrk="0" hangingPunct="0"/>
            <a:r>
              <a:rPr lang="tr-TR" b="1" dirty="0">
                <a:latin typeface="Comic Sans MS" pitchFamily="66" charset="0"/>
              </a:rPr>
              <a:t>Evinde uyumsuz olan genç bu uyumsuzluğunu  </a:t>
            </a:r>
            <a:r>
              <a:rPr lang="tr-TR" b="1" u="sng" dirty="0">
                <a:latin typeface="Comic Sans MS" pitchFamily="66" charset="0"/>
              </a:rPr>
              <a:t>okula da yansıtır. </a:t>
            </a:r>
          </a:p>
          <a:p>
            <a:pPr eaLnBrk="0" hangingPunct="0"/>
            <a:r>
              <a:rPr lang="tr-TR" b="1" dirty="0" smtClean="0">
                <a:solidFill>
                  <a:srgbClr val="7030A0"/>
                </a:solidFill>
                <a:latin typeface="Comic Sans MS" pitchFamily="66" charset="0"/>
              </a:rPr>
              <a:t>Derslere </a:t>
            </a: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ilgisi azalır, başarısı düşer. </a:t>
            </a:r>
          </a:p>
          <a:p>
            <a:pPr eaLnBrk="0" hangingPunct="0"/>
            <a:r>
              <a:rPr lang="tr-TR" b="1" dirty="0" smtClean="0">
                <a:latin typeface="Comic Sans MS" pitchFamily="66" charset="0"/>
              </a:rPr>
              <a:t>Hep </a:t>
            </a:r>
            <a:r>
              <a:rPr lang="tr-TR" b="1" dirty="0">
                <a:latin typeface="Comic Sans MS" pitchFamily="66" charset="0"/>
              </a:rPr>
              <a:t>bağırır çağırır, kırar döker. </a:t>
            </a:r>
          </a:p>
          <a:p>
            <a:pPr eaLnBrk="0" hangingPunct="0"/>
            <a:r>
              <a:rPr lang="tr-TR" b="1" dirty="0" smtClean="0">
                <a:solidFill>
                  <a:srgbClr val="7030A0"/>
                </a:solidFill>
                <a:latin typeface="Comic Sans MS" pitchFamily="66" charset="0"/>
              </a:rPr>
              <a:t>Bu </a:t>
            </a: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davranışları </a:t>
            </a:r>
            <a:r>
              <a:rPr lang="tr-TR" b="1" u="sng" dirty="0">
                <a:solidFill>
                  <a:srgbClr val="7030A0"/>
                </a:solidFill>
                <a:latin typeface="Comic Sans MS" pitchFamily="66" charset="0"/>
              </a:rPr>
              <a:t>art niyetli önderler</a:t>
            </a: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 vasıtası ile saptırılıp </a:t>
            </a:r>
            <a:r>
              <a:rPr lang="tr-TR" b="1" u="sng" dirty="0">
                <a:solidFill>
                  <a:srgbClr val="7030A0"/>
                </a:solidFill>
                <a:latin typeface="Comic Sans MS" pitchFamily="66" charset="0"/>
              </a:rPr>
              <a:t>hırsızlığa</a:t>
            </a: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tr-TR" b="1" u="sng" dirty="0">
                <a:solidFill>
                  <a:srgbClr val="7030A0"/>
                </a:solidFill>
                <a:latin typeface="Comic Sans MS" pitchFamily="66" charset="0"/>
              </a:rPr>
              <a:t>zararlı eyleme</a:t>
            </a: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tr-TR" b="1" u="sng" dirty="0">
                <a:solidFill>
                  <a:srgbClr val="7030A0"/>
                </a:solidFill>
                <a:latin typeface="Comic Sans MS" pitchFamily="66" charset="0"/>
              </a:rPr>
              <a:t>toplum suçlarına</a:t>
            </a: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 yöneltilebilir. </a:t>
            </a:r>
          </a:p>
          <a:p>
            <a:pPr eaLnBrk="0" hangingPunct="0"/>
            <a:r>
              <a:rPr lang="tr-TR" b="1" dirty="0" smtClean="0">
                <a:latin typeface="Comic Sans MS" pitchFamily="66" charset="0"/>
              </a:rPr>
              <a:t>Gençler </a:t>
            </a:r>
            <a:r>
              <a:rPr lang="tr-TR" b="1" dirty="0">
                <a:latin typeface="Comic Sans MS" pitchFamily="66" charset="0"/>
              </a:rPr>
              <a:t>toplum kurallarını hiçe sayıp </a:t>
            </a:r>
            <a:r>
              <a:rPr lang="tr-TR" b="1" u="sng" dirty="0">
                <a:latin typeface="Comic Sans MS" pitchFamily="66" charset="0"/>
              </a:rPr>
              <a:t>kural dışı yaşamak isterler</a:t>
            </a:r>
            <a:r>
              <a:rPr lang="tr-TR" b="1" dirty="0">
                <a:latin typeface="Comic Sans MS" pitchFamily="66" charset="0"/>
              </a:rPr>
              <a:t>. </a:t>
            </a:r>
          </a:p>
        </p:txBody>
      </p:sp>
      <p:pic>
        <p:nvPicPr>
          <p:cNvPr id="6146" name="Picture 2" descr="C:\Users\MEB\AppData\Local\Microsoft\Windows\Temporary Internet Files\Content.IE5\JN350JEQ\MC900423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188912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095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0800" cy="6858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3200" b="1" dirty="0">
                <a:solidFill>
                  <a:srgbClr val="7030A0"/>
                </a:solidFill>
                <a:latin typeface="Comic Sans MS" pitchFamily="66" charset="0"/>
              </a:rPr>
              <a:t>AİLELERİN ERGEN HAKKINDAKİ </a:t>
            </a:r>
            <a:r>
              <a:rPr lang="tr-TR" sz="3200" b="1" dirty="0" smtClean="0">
                <a:solidFill>
                  <a:srgbClr val="7030A0"/>
                </a:solidFill>
                <a:latin typeface="Comic Sans MS" pitchFamily="66" charset="0"/>
              </a:rPr>
              <a:t>DÜŞÜNCELERİ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484784"/>
            <a:ext cx="7704856" cy="4536504"/>
          </a:xfrm>
        </p:spPr>
        <p:txBody>
          <a:bodyPr>
            <a:normAutofit lnSpcReduction="10000"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tr-TR" sz="2800" b="1" dirty="0" smtClean="0">
                <a:latin typeface="Comic Sans MS" pitchFamily="66" charset="0"/>
              </a:rPr>
              <a:t>Hırçınlaştı</a:t>
            </a:r>
            <a:r>
              <a:rPr lang="tr-TR" sz="2800" b="1" dirty="0">
                <a:latin typeface="Comic Sans MS" pitchFamily="66" charset="0"/>
              </a:rPr>
              <a:t>. Ders çalışmıyor. Sorumluluk duygusu yok. Canım sıkılıyor diyor. En küçük isteklerini sert bir dille bildiriyor. Kardeşlerini kızdırmaktan zevk alıyor.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sz="2800" b="1" dirty="0">
                <a:latin typeface="Comic Sans MS" pitchFamily="66" charset="0"/>
              </a:rPr>
              <a:t>Okuduğunu anlamıyor gibi.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sz="2800" b="1" dirty="0">
                <a:latin typeface="Comic Sans MS" pitchFamily="66" charset="0"/>
              </a:rPr>
              <a:t>Durgunlaştı, dalgınlaştı.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sz="2800" b="1" dirty="0">
                <a:latin typeface="Comic Sans MS" pitchFamily="66" charset="0"/>
              </a:rPr>
              <a:t>Çabuk karamsarlığa düşüyor.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sz="2800" b="1" dirty="0">
                <a:latin typeface="Comic Sans MS" pitchFamily="66" charset="0"/>
              </a:rPr>
              <a:t>Ara sıra hiç yoktan</a:t>
            </a:r>
          </a:p>
          <a:p>
            <a:pPr eaLnBrk="0" hangingPunct="0">
              <a:buNone/>
            </a:pPr>
            <a:r>
              <a:rPr lang="tr-TR" sz="2800" b="1" dirty="0">
                <a:latin typeface="Comic Sans MS" pitchFamily="66" charset="0"/>
              </a:rPr>
              <a:t>  huysuzlaşıyor.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sz="2800" b="1" dirty="0">
                <a:latin typeface="Comic Sans MS" pitchFamily="66" charset="0"/>
              </a:rPr>
              <a:t>Sert karşılıklar veriyor.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501008"/>
            <a:ext cx="2619003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9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620688"/>
            <a:ext cx="6400800" cy="5256584"/>
          </a:xfrm>
        </p:spPr>
        <p:txBody>
          <a:bodyPr>
            <a:normAutofit fontScale="70000" lnSpcReduction="20000"/>
          </a:bodyPr>
          <a:lstStyle/>
          <a:p>
            <a:pPr eaLnBrk="0" hangingPunct="0"/>
            <a:endParaRPr lang="tr-TR" b="1" dirty="0">
              <a:solidFill>
                <a:srgbClr val="663300"/>
              </a:solidFill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İleri derecede alıngan. Derslerinde gene başarılı ama oyuna, eğlenceye çok düştü. Olur olmaz her şeye ağlıyor. Evde huzursuz, dışarıda sıkılgan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>
                <a:latin typeface="Comic Sans MS" pitchFamily="66" charset="0"/>
              </a:rPr>
              <a:t> Her istediğini yaptırmak istiyor. Aşırı süsleniyor. Siz bana karışamazsınız diyor. Babasından çekindiği için dolambaçlı yollara sapıyor.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Derslerinde başarılı. Hiç sorun çıkartmayan bir çocuk. İki kez okula gitmemiş. Arkadaşlarıyla gezmiş. Sorunca yalan söyledi. Bu davranışı bizi çok şaşırttı</a:t>
            </a:r>
            <a:r>
              <a:rPr lang="tr-TR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tr-TR" b="1" dirty="0">
                <a:latin typeface="Comic Sans MS" pitchFamily="66" charset="0"/>
              </a:rPr>
              <a:t>Çok harçlık istiyor. Çok geziyor, eve girmek istemiyor. Spora çok düştü. Derslerine boş veriyor. Banyoya sokamıyoruz. Ellerini bile yıkatamıyoruz. Saçını kestiremiyoruz.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Son derece asi ve hırçın olmaya başladı. Başına buyruk olmak istiyor. Dayak, kötü söz, tatlı söz hiçbiri sonuç vermiyor. Bir psikologla mı görüşmeliyim.</a:t>
            </a:r>
          </a:p>
          <a:p>
            <a:pPr eaLnBrk="0" hangingPunct="0">
              <a:buFont typeface="Wingdings" pitchFamily="2" charset="2"/>
              <a:buChar char="ü"/>
            </a:pPr>
            <a:endParaRPr lang="tr-TR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 eaLnBrk="0" hangingPunct="0"/>
            <a:endParaRPr lang="tr-TR" dirty="0">
              <a:latin typeface="Comic Sans MS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352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400800" cy="1656184"/>
          </a:xfrm>
        </p:spPr>
        <p:txBody>
          <a:bodyPr>
            <a:normAutofit fontScale="90000"/>
          </a:bodyPr>
          <a:lstStyle/>
          <a:p>
            <a:r>
              <a:rPr lang="tr-TR" sz="5300" b="1" dirty="0" smtClean="0">
                <a:latin typeface="Century Gothic" pitchFamily="34" charset="0"/>
              </a:rPr>
              <a:t>Ergenle Nasıl iletişim kurmalıyız</a:t>
            </a:r>
            <a:r>
              <a:rPr lang="tr-TR" b="1" dirty="0" smtClean="0">
                <a:latin typeface="Century Gothic" pitchFamily="34" charset="0"/>
              </a:rPr>
              <a:t/>
            </a:r>
            <a:br>
              <a:rPr lang="tr-TR" b="1" dirty="0" smtClean="0">
                <a:latin typeface="Century Gothic" pitchFamily="34" charset="0"/>
              </a:rPr>
            </a:br>
            <a:endParaRPr lang="tr-TR" b="1" dirty="0">
              <a:latin typeface="Century Gothic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356992"/>
            <a:ext cx="1656184" cy="1954297"/>
          </a:xfrm>
        </p:spPr>
      </p:pic>
    </p:spTree>
    <p:extLst>
      <p:ext uri="{BB962C8B-B14F-4D97-AF65-F5344CB8AC3E}">
        <p14:creationId xmlns:p14="http://schemas.microsoft.com/office/powerpoint/2010/main" xmlns="" val="19950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2348880"/>
            <a:ext cx="5256584" cy="3048001"/>
          </a:xfrm>
        </p:spPr>
        <p:txBody>
          <a:bodyPr/>
          <a:lstStyle/>
          <a:p>
            <a:pPr indent="0" algn="ctr" eaLnBrk="0" hangingPunct="0">
              <a:buNone/>
            </a:pPr>
            <a:endParaRPr lang="tr-TR" sz="1400" dirty="0">
              <a:latin typeface="Times New Roman" pitchFamily="18" charset="0"/>
            </a:endParaRPr>
          </a:p>
          <a:p>
            <a:pPr algn="ctr" eaLnBrk="0" hangingPunct="0"/>
            <a:r>
              <a:rPr lang="tr-TR" sz="3200" b="1" dirty="0">
                <a:latin typeface="Comic Sans MS" pitchFamily="66" charset="0"/>
              </a:rPr>
              <a:t>GENÇ ÇOCUĞUNUZUN DURUMUNA </a:t>
            </a:r>
            <a:r>
              <a:rPr lang="tr-TR" sz="3200" b="1" dirty="0">
                <a:solidFill>
                  <a:srgbClr val="7030A0"/>
                </a:solidFill>
                <a:latin typeface="Comic Sans MS" pitchFamily="66" charset="0"/>
              </a:rPr>
              <a:t>İÇTEN İLGİ </a:t>
            </a:r>
            <a:r>
              <a:rPr lang="tr-TR" sz="3200" b="1" dirty="0">
                <a:latin typeface="Comic Sans MS" pitchFamily="66" charset="0"/>
              </a:rPr>
              <a:t>GÖSTERİN!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060848"/>
            <a:ext cx="1937368" cy="28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3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0" hangingPunct="0"/>
            <a:r>
              <a:rPr lang="tr-TR" sz="4400" b="1" i="1" dirty="0">
                <a:latin typeface="Comic Sans MS" pitchFamily="66" charset="0"/>
              </a:rPr>
              <a:t>ÇOCUĞUNUZA ZAMAN </a:t>
            </a:r>
          </a:p>
          <a:p>
            <a:pPr indent="0" algn="ctr" eaLnBrk="0" hangingPunct="0">
              <a:buNone/>
            </a:pPr>
            <a:r>
              <a:rPr lang="tr-TR" sz="4400" b="1" i="1" dirty="0">
                <a:latin typeface="Comic Sans MS" pitchFamily="66" charset="0"/>
              </a:rPr>
              <a:t>AYIRIN !</a:t>
            </a:r>
            <a:endParaRPr lang="tr-TR" sz="4400" b="1" dirty="0"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573016"/>
            <a:ext cx="2376264" cy="20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5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Autofit/>
          </a:bodyPr>
          <a:lstStyle/>
          <a:p>
            <a:r>
              <a:rPr lang="tr-TR" sz="3200" b="1" dirty="0"/>
              <a:t>EYVAH!!! ÇOCUĞUM BÜYÜYOR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60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tr-TR" sz="2600" dirty="0">
                <a:latin typeface="Century" pitchFamily="18" charset="0"/>
              </a:rPr>
              <a:t>Doğduğunda size Dünyaları verdi,</a:t>
            </a:r>
          </a:p>
          <a:p>
            <a:pPr>
              <a:lnSpc>
                <a:spcPct val="80000"/>
              </a:lnSpc>
            </a:pPr>
            <a:r>
              <a:rPr lang="tr-TR" sz="2600" dirty="0">
                <a:latin typeface="Century" pitchFamily="18" charset="0"/>
              </a:rPr>
              <a:t>İlk adımı attığı zaman</a:t>
            </a:r>
            <a:r>
              <a:rPr lang="tr-TR" sz="2600" dirty="0" smtClean="0">
                <a:latin typeface="Century" pitchFamily="18" charset="0"/>
              </a:rPr>
              <a:t>, sevinçten </a:t>
            </a:r>
            <a:r>
              <a:rPr lang="tr-TR" sz="2600" dirty="0">
                <a:latin typeface="Century" pitchFamily="18" charset="0"/>
              </a:rPr>
              <a:t>uçtunuz,</a:t>
            </a:r>
          </a:p>
          <a:p>
            <a:pPr>
              <a:lnSpc>
                <a:spcPct val="80000"/>
              </a:lnSpc>
            </a:pPr>
            <a:r>
              <a:rPr lang="tr-TR" sz="2600" dirty="0">
                <a:latin typeface="Century" pitchFamily="18" charset="0"/>
              </a:rPr>
              <a:t>İlk Anne ve Baba dediğinde  ne yapacağınızı şaşırdınız,</a:t>
            </a:r>
          </a:p>
          <a:p>
            <a:pPr>
              <a:lnSpc>
                <a:spcPct val="80000"/>
              </a:lnSpc>
            </a:pPr>
            <a:r>
              <a:rPr lang="tr-TR" sz="2600" dirty="0">
                <a:latin typeface="Century" pitchFamily="18" charset="0"/>
              </a:rPr>
              <a:t>Büyüdükçe problem yaşamaya başladınız</a:t>
            </a:r>
            <a:r>
              <a:rPr lang="tr-TR" sz="2600" dirty="0" smtClean="0">
                <a:latin typeface="Monotype Corsiva" pitchFamily="66" charset="0"/>
              </a:rPr>
              <a:t>,</a:t>
            </a:r>
          </a:p>
          <a:p>
            <a:pPr>
              <a:lnSpc>
                <a:spcPct val="80000"/>
              </a:lnSpc>
            </a:pPr>
            <a:endParaRPr lang="tr-TR" sz="2600" dirty="0"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tr-TR" sz="26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“ARTIK ÇOCUĞUMU ANLAYAMIYORUM”</a:t>
            </a:r>
          </a:p>
          <a:p>
            <a:pPr algn="ctr">
              <a:lnSpc>
                <a:spcPct val="80000"/>
              </a:lnSpc>
              <a:buNone/>
            </a:pPr>
            <a:r>
              <a:rPr lang="tr-TR" sz="26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DEMEYE BAŞLADINIZ DEĞİL Mİ</a:t>
            </a:r>
            <a:r>
              <a:rPr lang="tr-TR" sz="26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80000"/>
              </a:lnSpc>
              <a:buNone/>
            </a:pPr>
            <a:endParaRPr lang="tr-TR" sz="2600" dirty="0">
              <a:solidFill>
                <a:srgbClr val="660066"/>
              </a:solidFill>
              <a:latin typeface="Century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2600" b="1" dirty="0">
                <a:solidFill>
                  <a:srgbClr val="0070C0"/>
                </a:solidFill>
                <a:latin typeface="Monotype Corsiva" pitchFamily="66" charset="0"/>
              </a:rPr>
              <a:t>**</a:t>
            </a:r>
            <a:r>
              <a:rPr lang="tr-TR" sz="2600" b="1" i="1" dirty="0">
                <a:solidFill>
                  <a:srgbClr val="0070C0"/>
                </a:solidFill>
                <a:latin typeface="Century Gothic" pitchFamily="34" charset="0"/>
              </a:rPr>
              <a:t>Korkmayın çocuğunuz kendini arıyor.</a:t>
            </a:r>
          </a:p>
          <a:p>
            <a:endParaRPr lang="tr-TR" dirty="0"/>
          </a:p>
        </p:txBody>
      </p:sp>
      <p:pic>
        <p:nvPicPr>
          <p:cNvPr id="2050" name="Picture 2" descr="C:\Users\MEB\AppData\Local\Microsoft\Windows\Temporary Internet Files\Content.IE5\177QR6X3\MC90043388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753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FF3300"/>
                </a:solidFill>
                <a:latin typeface="Comic Sans MS" pitchFamily="66" charset="0"/>
              </a:rPr>
              <a:t>Zaman </a:t>
            </a:r>
            <a:r>
              <a:rPr lang="tr-TR" sz="2800" b="1" dirty="0" smtClean="0">
                <a:solidFill>
                  <a:srgbClr val="FF3300"/>
                </a:solidFill>
                <a:latin typeface="Comic Sans MS" pitchFamily="66" charset="0"/>
              </a:rPr>
              <a:t>harcayın</a:t>
            </a:r>
            <a:endParaRPr lang="tr-TR" sz="2800" b="1" dirty="0">
              <a:solidFill>
                <a:srgbClr val="FF3300"/>
              </a:solidFill>
              <a:latin typeface="Comic Sans MS" pitchFamily="66" charset="0"/>
            </a:endParaRPr>
          </a:p>
          <a:p>
            <a:r>
              <a:rPr lang="tr-TR" sz="2800" b="1" dirty="0" smtClean="0">
                <a:solidFill>
                  <a:schemeClr val="hlink"/>
                </a:solidFill>
                <a:latin typeface="Comic Sans MS" pitchFamily="66" charset="0"/>
              </a:rPr>
              <a:t>Dinleyin</a:t>
            </a:r>
          </a:p>
          <a:p>
            <a:r>
              <a:rPr lang="tr-TR" sz="2800" b="1" dirty="0">
                <a:solidFill>
                  <a:srgbClr val="3366FF"/>
                </a:solidFill>
                <a:latin typeface="Comic Sans MS" pitchFamily="66" charset="0"/>
              </a:rPr>
              <a:t>Aklınıza ne gelirse her konudan </a:t>
            </a:r>
            <a:r>
              <a:rPr lang="tr-TR" sz="2800" b="1" dirty="0" smtClean="0">
                <a:solidFill>
                  <a:srgbClr val="3366FF"/>
                </a:solidFill>
                <a:latin typeface="Comic Sans MS" pitchFamily="66" charset="0"/>
              </a:rPr>
              <a:t>konuşun </a:t>
            </a:r>
            <a:endParaRPr lang="tr-TR" sz="2800" dirty="0">
              <a:solidFill>
                <a:srgbClr val="3366FF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9218" name="Picture 2" descr="C:\Users\MEB\AppData\Local\Microsoft\Windows\Temporary Internet Files\Content.IE5\7IEAE2X6\MP9004237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3541596" cy="27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4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2049015"/>
            <a:ext cx="6400800" cy="4116289"/>
          </a:xfrm>
        </p:spPr>
        <p:txBody>
          <a:bodyPr>
            <a:normAutofit fontScale="55000" lnSpcReduction="20000"/>
          </a:bodyPr>
          <a:lstStyle/>
          <a:p>
            <a:pPr marL="0" lvl="2" indent="-27432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6600" b="1" dirty="0">
                <a:solidFill>
                  <a:srgbClr val="0070C0"/>
                </a:solidFill>
                <a:latin typeface="Comic Sans MS" pitchFamily="66" charset="0"/>
              </a:rPr>
              <a:t>Çocuğunuzun hangi etkinliklerle ve deneyimlerle ilgili olduğunu öğrenmeye çalışın</a:t>
            </a:r>
            <a:endParaRPr lang="tr-TR" sz="80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612" y="2852936"/>
            <a:ext cx="210041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0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14400" lvl="2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5400" b="1" dirty="0">
                <a:latin typeface="Bookman Old Style" pitchFamily="18" charset="0"/>
              </a:rPr>
              <a:t>Aynı görüşte olmasanız bile </a:t>
            </a:r>
            <a:r>
              <a:rPr lang="tr-TR" sz="5400" b="1" u="sng" dirty="0">
                <a:latin typeface="Bookman Old Style" pitchFamily="18" charset="0"/>
              </a:rPr>
              <a:t>söylediklerinin ve hissettiklerinin</a:t>
            </a:r>
            <a:r>
              <a:rPr lang="tr-TR" sz="5400" b="1" dirty="0">
                <a:latin typeface="Bookman Old Style" pitchFamily="18" charset="0"/>
              </a:rPr>
              <a:t> sizin için </a:t>
            </a:r>
            <a:r>
              <a:rPr lang="tr-TR" sz="5400" b="1" dirty="0">
                <a:solidFill>
                  <a:srgbClr val="FF0000"/>
                </a:solidFill>
                <a:latin typeface="Bookman Old Style" pitchFamily="18" charset="0"/>
              </a:rPr>
              <a:t>önemli</a:t>
            </a:r>
            <a:r>
              <a:rPr lang="tr-TR" sz="5400" b="1" dirty="0">
                <a:latin typeface="Bookman Old Style" pitchFamily="18" charset="0"/>
              </a:rPr>
              <a:t> olduğunu bilmesini sağlayabilirsiniz</a:t>
            </a:r>
            <a:r>
              <a:rPr lang="tr-TR" sz="5400" dirty="0">
                <a:latin typeface="Bookman Old Style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10242" name="Picture 2" descr="C:\Users\MEB\AppData\Local\Microsoft\Windows\Temporary Internet Files\Content.IE5\R83KBB5I\MC9003117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148007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3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23928" y="2204864"/>
            <a:ext cx="4496544" cy="3048001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Comic Sans MS" pitchFamily="66" charset="0"/>
              </a:rPr>
              <a:t>Dürüst bir geribildirim yoluyla karşılıklı anlayış sağlamaya çalışabilirsiniz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06084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599" y="980728"/>
            <a:ext cx="4568553" cy="4824536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Comic Sans MS" pitchFamily="66" charset="0"/>
              </a:rPr>
              <a:t>DUYGULARINIZI DENETLEYİN</a:t>
            </a:r>
          </a:p>
          <a:p>
            <a:r>
              <a:rPr lang="tr-TR" sz="4000" dirty="0">
                <a:latin typeface="Comic Sans MS" pitchFamily="66" charset="0"/>
              </a:rPr>
              <a:t>Duygular çok </a:t>
            </a:r>
            <a:r>
              <a:rPr lang="tr-TR" sz="4000" dirty="0" smtClean="0">
                <a:latin typeface="Comic Sans MS" pitchFamily="66" charset="0"/>
              </a:rPr>
              <a:t>alevlendiğinde</a:t>
            </a:r>
          </a:p>
          <a:p>
            <a:pPr indent="0">
              <a:buNone/>
            </a:pPr>
            <a:r>
              <a:rPr lang="tr-TR" sz="4000" dirty="0" smtClean="0">
                <a:latin typeface="Comic Sans MS" pitchFamily="66" charset="0"/>
              </a:rPr>
              <a:t> </a:t>
            </a:r>
            <a:r>
              <a:rPr lang="tr-TR" sz="4000" dirty="0">
                <a:latin typeface="Comic Sans MS" pitchFamily="66" charset="0"/>
              </a:rPr>
              <a:t>bir “mola” verin</a:t>
            </a:r>
            <a:r>
              <a:rPr lang="tr-TR" sz="4000" dirty="0" smtClean="0">
                <a:latin typeface="Comic Sans MS" pitchFamily="66" charset="0"/>
              </a:rPr>
              <a:t>.</a:t>
            </a:r>
            <a:endParaRPr lang="tr-TR" sz="4000" dirty="0">
              <a:latin typeface="Comic Sans MS" pitchFamily="66" charset="0"/>
            </a:endParaRPr>
          </a:p>
        </p:txBody>
      </p:sp>
      <p:pic>
        <p:nvPicPr>
          <p:cNvPr id="24578" name="Picture 2" descr="alev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04864"/>
            <a:ext cx="24482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6283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438400"/>
            <a:ext cx="4280520" cy="3048001"/>
          </a:xfrm>
        </p:spPr>
        <p:txBody>
          <a:bodyPr>
            <a:normAutofit fontScale="55000" lnSpcReduction="20000"/>
          </a:bodyPr>
          <a:lstStyle/>
          <a:p>
            <a:r>
              <a:rPr lang="tr-TR" sz="6000" dirty="0">
                <a:solidFill>
                  <a:srgbClr val="002060"/>
                </a:solidFill>
                <a:latin typeface="Comic Sans MS" pitchFamily="66" charset="0"/>
              </a:rPr>
              <a:t>Çocuğunuzun üzücü davranışına, </a:t>
            </a:r>
            <a:r>
              <a:rPr lang="tr-TR" sz="6000" i="1" u="sng" dirty="0">
                <a:solidFill>
                  <a:srgbClr val="002060"/>
                </a:solidFill>
                <a:latin typeface="Comic Sans MS" pitchFamily="66" charset="0"/>
              </a:rPr>
              <a:t>tepeniz atmadan</a:t>
            </a:r>
            <a:r>
              <a:rPr lang="tr-TR" sz="6000" dirty="0">
                <a:solidFill>
                  <a:srgbClr val="002060"/>
                </a:solidFill>
                <a:latin typeface="Comic Sans MS" pitchFamily="66" charset="0"/>
              </a:rPr>
              <a:t> önce olumlu bir davranışla karşılık verin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370" y="2636912"/>
            <a:ext cx="43529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2817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8024" y="2420888"/>
            <a:ext cx="3632448" cy="3528392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002060"/>
                </a:solidFill>
                <a:latin typeface="Comic Sans MS" pitchFamily="66" charset="0"/>
              </a:rPr>
              <a:t>Karşılıklı saygıyı teşvik etmeli, bunun içinde çocuğumuzun duygularını kabullenebilmeliyiz...</a:t>
            </a:r>
            <a:endParaRPr lang="tr-TR" sz="2800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153" y="2524123"/>
            <a:ext cx="3977871" cy="28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97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196752"/>
            <a:ext cx="3344416" cy="4536504"/>
          </a:xfrm>
        </p:spPr>
        <p:txBody>
          <a:bodyPr>
            <a:normAutofit fontScale="70000" lnSpcReduction="20000"/>
          </a:bodyPr>
          <a:lstStyle/>
          <a:p>
            <a:r>
              <a:rPr lang="tr-TR" sz="3800" b="1" dirty="0">
                <a:solidFill>
                  <a:srgbClr val="C00000"/>
                </a:solidFill>
              </a:rPr>
              <a:t>Çocuğun duygularını görmezlikten gelen, tıkayıcı cevaplar vermekten kaçının</a:t>
            </a:r>
            <a:r>
              <a:rPr lang="tr-TR" sz="3800" b="1" dirty="0" smtClean="0">
                <a:solidFill>
                  <a:srgbClr val="C00000"/>
                </a:solidFill>
              </a:rPr>
              <a:t>.</a:t>
            </a:r>
            <a:endParaRPr lang="tr-TR" sz="3800" b="1" dirty="0">
              <a:solidFill>
                <a:srgbClr val="C00000"/>
              </a:solidFill>
            </a:endParaRPr>
          </a:p>
          <a:p>
            <a:r>
              <a:rPr lang="tr-TR" sz="3800" b="1" dirty="0"/>
              <a:t>Bu tarz bir dinleme çocuğumuzu işitmediğimizi ve anlamadığımızı belirtir...</a:t>
            </a:r>
          </a:p>
          <a:p>
            <a:endParaRPr lang="tr-TR" dirty="0"/>
          </a:p>
        </p:txBody>
      </p:sp>
      <p:pic>
        <p:nvPicPr>
          <p:cNvPr id="12290" name="Picture 2" descr="C:\Users\MEB\AppData\Local\Microsoft\Windows\Temporary Internet Files\Content.IE5\DS1UWCFQ\MP9003875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228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1196752"/>
            <a:ext cx="6400800" cy="4464496"/>
          </a:xfrm>
        </p:spPr>
        <p:txBody>
          <a:bodyPr>
            <a:noAutofit/>
          </a:bodyPr>
          <a:lstStyle/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Çocukların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öğrenmesine izin verin. 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endParaRPr lang="tr-TR" sz="3200" dirty="0">
              <a:latin typeface="Arial" pitchFamily="34" charset="0"/>
              <a:cs typeface="Arial" pitchFamily="34" charset="0"/>
            </a:endParaRPr>
          </a:p>
          <a:p>
            <a:r>
              <a:rPr lang="tr-TR" sz="3200" dirty="0">
                <a:latin typeface="Arial" pitchFamily="34" charset="0"/>
                <a:cs typeface="Arial" pitchFamily="34" charset="0"/>
              </a:rPr>
              <a:t>Kendi çözümlerimizi onlara empoze etmekten kaçının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...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MEB\AppData\Local\Microsoft\Windows\Temporary Internet Files\Content.IE5\JN350JEQ\MC9004315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662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27784" y="1268760"/>
            <a:ext cx="4536504" cy="4320480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Comic Sans MS" pitchFamily="66" charset="0"/>
              </a:rPr>
              <a:t>Armağanlarla çocuğunuzu geçici olarak kazanabilirsiniz</a:t>
            </a:r>
          </a:p>
          <a:p>
            <a:r>
              <a:rPr lang="tr-TR" sz="3200" dirty="0">
                <a:solidFill>
                  <a:srgbClr val="C00000"/>
                </a:solidFill>
                <a:latin typeface="Comic Sans MS" pitchFamily="66" charset="0"/>
              </a:rPr>
              <a:t>Ancak asıl armağan </a:t>
            </a:r>
            <a:r>
              <a:rPr lang="tr-TR" sz="3200" u="sng" dirty="0">
                <a:solidFill>
                  <a:srgbClr val="C00000"/>
                </a:solidFill>
                <a:latin typeface="Comic Sans MS" pitchFamily="66" charset="0"/>
              </a:rPr>
              <a:t>sürekli ilgi ve sevginizdir</a:t>
            </a:r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5908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ediy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836712"/>
            <a:ext cx="2448272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14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tr-T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ERGENLİK DÖNEMİ</a:t>
            </a:r>
            <a:br>
              <a:rPr lang="tr-T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tr-T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(12- 21 Yaş</a:t>
            </a:r>
            <a:r>
              <a:rPr lang="tr-TR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CC0099"/>
                </a:solidFill>
                <a:latin typeface="Comic Sans MS" pitchFamily="66" charset="0"/>
              </a:rPr>
              <a:t>ERGENLİK, çocukluktan çıkıp gençliğe adım atma </a:t>
            </a:r>
            <a:r>
              <a:rPr lang="tr-TR" b="1" dirty="0" smtClean="0">
                <a:solidFill>
                  <a:srgbClr val="CC0099"/>
                </a:solidFill>
                <a:latin typeface="Comic Sans MS" pitchFamily="66" charset="0"/>
              </a:rPr>
              <a:t>dönemidir.</a:t>
            </a:r>
          </a:p>
          <a:p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ERGENLİĞİ, zamanı biraz farklı olsa da 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herkes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yaşar.</a:t>
            </a:r>
          </a:p>
          <a:p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ERGENLİK büyümenin doğal bir parçasıdır. 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ERGENLİK, fiziksel değişimlerin yanı sıra, düşünsel ve  duygusal değişimleri de beraberinde getirir.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48590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916832"/>
            <a:ext cx="6400800" cy="3048001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Ayrıca ergenliğe giren çocuğunuzun vücut temizliğini öğrenmesi de çok önemlidir . </a:t>
            </a:r>
            <a:r>
              <a:rPr lang="tr-TR" sz="3200" b="1" dirty="0" err="1" smtClean="0"/>
              <a:t>Traş</a:t>
            </a:r>
            <a:r>
              <a:rPr lang="tr-TR" sz="3200" b="1" dirty="0" smtClean="0"/>
              <a:t> olma ve banyo yapma alışkanlıkları kazanmalıdırlar 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94682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268760"/>
            <a:ext cx="2808312" cy="2417441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Ergenlik döneminde hormonlar daha fazla çalışır ve vücut daha yağlı olur bu sebepten </a:t>
            </a:r>
            <a:r>
              <a:rPr lang="tr-TR" sz="2000" b="1" dirty="0" err="1" smtClean="0">
                <a:solidFill>
                  <a:srgbClr val="FF0000"/>
                </a:solidFill>
              </a:rPr>
              <a:t>ergenilerin</a:t>
            </a:r>
            <a:r>
              <a:rPr lang="tr-TR" sz="2000" b="1" dirty="0" smtClean="0">
                <a:solidFill>
                  <a:srgbClr val="FF0000"/>
                </a:solidFill>
              </a:rPr>
              <a:t> kişisel bakım alışkanlığı kazanması çok önemlidir.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11694"/>
            <a:ext cx="3810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573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001617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000000"/>
                </a:solidFill>
                <a:latin typeface="Arial"/>
              </a:rPr>
              <a:t>Boyları uzuyor, kiloları artıyor, cinsel organlarda değişiklikler oluyor. Yüzde sivilce oluşuyor. Gençler cinselliği keşfetmeye başlıyorlar. Ancak yetişkinler dünyasına adım atmaya </a:t>
            </a:r>
            <a:r>
              <a:rPr lang="tr-TR" dirty="0"/>
              <a:t>hazırlanan</a:t>
            </a:r>
            <a:r>
              <a:rPr lang="tr-TR" dirty="0">
                <a:solidFill>
                  <a:srgbClr val="000000"/>
                </a:solidFill>
                <a:latin typeface="Arial"/>
              </a:rPr>
              <a:t> gençte fiziksel gelişme olsa bile, ruhsal gelişme aynı </a:t>
            </a:r>
            <a:r>
              <a:rPr lang="tr-TR" dirty="0"/>
              <a:t>oranda</a:t>
            </a:r>
            <a:r>
              <a:rPr lang="tr-TR" dirty="0">
                <a:solidFill>
                  <a:srgbClr val="000000"/>
                </a:solidFill>
                <a:latin typeface="Arial"/>
              </a:rPr>
              <a:t> olmadığı için bir uyumsuzluk oluşuyor. Ruhsal donanımları fiziksel gelişimleriyle </a:t>
            </a:r>
            <a:r>
              <a:rPr lang="tr-TR" dirty="0"/>
              <a:t>orantılı</a:t>
            </a:r>
            <a:r>
              <a:rPr lang="tr-TR" dirty="0">
                <a:solidFill>
                  <a:srgbClr val="000000"/>
                </a:solidFill>
                <a:latin typeface="Arial"/>
              </a:rPr>
              <a:t> olmadığı için bir iç çatışma yaşanıyor.</a:t>
            </a:r>
            <a:br>
              <a:rPr lang="tr-TR" dirty="0">
                <a:solidFill>
                  <a:srgbClr val="000000"/>
                </a:solidFill>
                <a:latin typeface="Arial"/>
              </a:rPr>
            </a:b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01821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836712"/>
            <a:ext cx="3704456" cy="3048001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Ayrıca bu dönemde kız erkek ilişkileri artar sevgili olma durumu ortaya çıkar ve ergenliği verdiği değişiklikler gençleri yanlış yapmaya sürükleyebilir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62470"/>
            <a:ext cx="374441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38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1620" y="1124744"/>
            <a:ext cx="64008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tr-TR" sz="5400" b="1" dirty="0" smtClean="0"/>
              <a:t>Dinlediğiniz için teşekkürler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xmlns="" val="22286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latin typeface="Comic Sans MS" pitchFamily="66" charset="0"/>
              </a:rPr>
              <a:t>ERGENİN;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060848"/>
            <a:ext cx="6400800" cy="3816423"/>
          </a:xfrm>
        </p:spPr>
        <p:txBody>
          <a:bodyPr>
            <a:normAutofit fontScale="32500" lnSpcReduction="20000"/>
          </a:bodyPr>
          <a:lstStyle/>
          <a:p>
            <a:r>
              <a:rPr lang="tr-TR" sz="9000" b="1" dirty="0"/>
              <a:t>Duyguları hızlı iniş çıkışlar gösterir. </a:t>
            </a:r>
          </a:p>
          <a:p>
            <a:r>
              <a:rPr lang="tr-TR" sz="9000" b="1" dirty="0">
                <a:solidFill>
                  <a:srgbClr val="002060"/>
                </a:solidFill>
              </a:rPr>
              <a:t>Tepkileri önceden kestirilmez. </a:t>
            </a:r>
          </a:p>
          <a:p>
            <a:r>
              <a:rPr lang="tr-TR" sz="9000" b="1" dirty="0"/>
              <a:t>Derslerine ilgisi azalmıştır. </a:t>
            </a:r>
          </a:p>
          <a:p>
            <a:r>
              <a:rPr lang="tr-TR" sz="9000" b="1" dirty="0">
                <a:solidFill>
                  <a:srgbClr val="002060"/>
                </a:solidFill>
              </a:rPr>
              <a:t>Dikkati dağınıktır</a:t>
            </a:r>
            <a:r>
              <a:rPr lang="tr-TR" sz="9000" b="1" dirty="0"/>
              <a:t>.</a:t>
            </a:r>
          </a:p>
          <a:p>
            <a:r>
              <a:rPr lang="tr-TR" sz="9000" b="1" dirty="0"/>
              <a:t>Evde durmak istemez, </a:t>
            </a:r>
          </a:p>
          <a:p>
            <a:r>
              <a:rPr lang="tr-TR" sz="9000" b="1" dirty="0">
                <a:solidFill>
                  <a:srgbClr val="002060"/>
                </a:solidFill>
              </a:rPr>
              <a:t>Önerilere aldırmaz, </a:t>
            </a:r>
          </a:p>
          <a:p>
            <a:r>
              <a:rPr lang="tr-TR" sz="9000" b="1" dirty="0"/>
              <a:t>Beslenmesi düzensizdir.</a:t>
            </a:r>
          </a:p>
          <a:p>
            <a:endParaRPr lang="tr-TR" dirty="0"/>
          </a:p>
        </p:txBody>
      </p:sp>
      <p:pic>
        <p:nvPicPr>
          <p:cNvPr id="3074" name="Picture 2" descr="C:\Users\MEB\AppData\Local\Microsoft\Windows\Temporary Internet Files\Content.IE5\EL6TUT50\MP9004092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288027" cy="18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81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340768"/>
            <a:ext cx="6400800" cy="4272137"/>
          </a:xfrm>
        </p:spPr>
        <p:txBody>
          <a:bodyPr>
            <a:no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tr-TR" b="1" dirty="0">
                <a:latin typeface="Comic Sans MS" pitchFamily="66" charset="0"/>
              </a:rPr>
              <a:t>İlgileri artmış gelgeç hevesleri çoğalmıştır.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Başkaları tarafından nasıl görüldüğünü 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merak   eder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>
                <a:latin typeface="Comic Sans MS" pitchFamily="66" charset="0"/>
              </a:rPr>
              <a:t>Dinlediği müzik, beğendiği </a:t>
            </a:r>
            <a:r>
              <a:rPr lang="tr-TR" b="1" dirty="0" smtClean="0">
                <a:latin typeface="Comic Sans MS" pitchFamily="66" charset="0"/>
              </a:rPr>
              <a:t>sanat etkinlikleri </a:t>
            </a:r>
            <a:r>
              <a:rPr lang="tr-TR" b="1" dirty="0">
                <a:latin typeface="Comic Sans MS" pitchFamily="66" charset="0"/>
              </a:rPr>
              <a:t>değişir.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Uzun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uzun düşler kurar.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>
                <a:latin typeface="Comic Sans MS" pitchFamily="66" charset="0"/>
              </a:rPr>
              <a:t>Hatıra defteri tutmaya başlar.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Şiir, öykü yazmaya özenir.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>
                <a:latin typeface="Comic Sans MS" pitchFamily="66" charset="0"/>
              </a:rPr>
              <a:t>Yazdıklarında gizliliğe dikkat </a:t>
            </a:r>
            <a:r>
              <a:rPr lang="tr-TR" b="1" dirty="0" smtClean="0">
                <a:latin typeface="Comic Sans MS" pitchFamily="66" charset="0"/>
              </a:rPr>
              <a:t>eder.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Sürekli cep telefonuyla </a:t>
            </a:r>
          </a:p>
          <a:p>
            <a:pPr indent="0" eaLnBrk="0" hangingPunct="0">
              <a:buNone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arkadaşlarıyla mesajlaşır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MEB\AppData\Local\Microsoft\Windows\Temporary Internet Files\Content.IE5\YTF9SYXG\MP9004089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68960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824536"/>
          </a:xfrm>
        </p:spPr>
        <p:txBody>
          <a:bodyPr>
            <a:normAutofit fontScale="85000" lnSpcReduction="20000"/>
          </a:bodyPr>
          <a:lstStyle/>
          <a:p>
            <a:pPr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>
                <a:solidFill>
                  <a:schemeClr val="tx2"/>
                </a:solidFill>
                <a:latin typeface="Comic Sans MS" pitchFamily="66" charset="0"/>
              </a:rPr>
              <a:t>Kulaktan dolma ödünç alınmış fikirleri savunur. Büyükleri ile tartışır.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Anne babasına karşıt düşünceler ileri sürmeye dikkat eder.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>
                <a:solidFill>
                  <a:schemeClr val="tx2"/>
                </a:solidFill>
                <a:latin typeface="Comic Sans MS" pitchFamily="66" charset="0"/>
              </a:rPr>
              <a:t>Karşı çıkmış olmak için karşı çıkar.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Bu dönem için çelişkili duyuş ve davranış özellikleri olağan sayılır.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>
                <a:solidFill>
                  <a:schemeClr val="tx2"/>
                </a:solidFill>
                <a:latin typeface="Comic Sans MS" pitchFamily="66" charset="0"/>
              </a:rPr>
              <a:t>Bazı gençler çalkantıyı daha az yoğunlukta yaşayıp çabucak uyum sağlarlar.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ü"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Bazıları ise ileri derecede uyumsuzluklar gösterip bu tür davranışlarda ileri yaşlarda da bulunabilirler.</a:t>
            </a:r>
          </a:p>
        </p:txBody>
      </p:sp>
    </p:spTree>
    <p:extLst>
      <p:ext uri="{BB962C8B-B14F-4D97-AF65-F5344CB8AC3E}">
        <p14:creationId xmlns:p14="http://schemas.microsoft.com/office/powerpoint/2010/main" xmlns="" val="206281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908720"/>
            <a:ext cx="6400800" cy="3048001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tr-TR" sz="2000" b="1" dirty="0"/>
          </a:p>
          <a:p>
            <a:r>
              <a:rPr lang="tr-TR" sz="2800" b="1" dirty="0" smtClean="0"/>
              <a:t>Bu </a:t>
            </a:r>
            <a:r>
              <a:rPr lang="tr-TR" sz="2800" b="1" dirty="0"/>
              <a:t>konuda anne-babaya düşen görev </a:t>
            </a:r>
            <a:r>
              <a:rPr lang="tr-TR" sz="2800" b="1" dirty="0" smtClean="0"/>
              <a:t>gence </a:t>
            </a:r>
            <a:r>
              <a:rPr lang="tr-TR" sz="2800" b="1" dirty="0"/>
              <a:t>evde </a:t>
            </a:r>
            <a:r>
              <a:rPr lang="tr-TR" sz="2800" b="1" u="sng" dirty="0">
                <a:solidFill>
                  <a:srgbClr val="C00000"/>
                </a:solidFill>
              </a:rPr>
              <a:t>fazla</a:t>
            </a:r>
            <a:r>
              <a:rPr lang="tr-TR" sz="2800" b="1" dirty="0">
                <a:solidFill>
                  <a:srgbClr val="C00000"/>
                </a:solidFill>
              </a:rPr>
              <a:t> sınırlamamak </a:t>
            </a:r>
            <a:r>
              <a:rPr lang="tr-TR" sz="2800" b="1" dirty="0"/>
              <a:t>olmalıdır.</a:t>
            </a:r>
          </a:p>
          <a:p>
            <a:r>
              <a:rPr lang="tr-TR" sz="2800" b="1" dirty="0" smtClean="0"/>
              <a:t>Çünkü </a:t>
            </a:r>
            <a:r>
              <a:rPr lang="tr-TR" sz="2800" b="1" dirty="0"/>
              <a:t>bunalan genç dışarıda daha </a:t>
            </a:r>
            <a:r>
              <a:rPr lang="tr-TR" sz="2800" b="1" dirty="0" smtClean="0"/>
              <a:t>etkin </a:t>
            </a:r>
            <a:r>
              <a:rPr lang="tr-TR" sz="2800" b="1" dirty="0">
                <a:solidFill>
                  <a:srgbClr val="C00000"/>
                </a:solidFill>
              </a:rPr>
              <a:t>arkadaşlarının peşinden</a:t>
            </a:r>
            <a:r>
              <a:rPr lang="tr-TR" sz="2800" b="1" dirty="0"/>
              <a:t> gidebilir.</a:t>
            </a:r>
          </a:p>
          <a:p>
            <a:r>
              <a:rPr lang="tr-TR" sz="2800" b="1" dirty="0" smtClean="0"/>
              <a:t>Evinde </a:t>
            </a:r>
            <a:r>
              <a:rPr lang="tr-TR" sz="2800" b="1" dirty="0">
                <a:solidFill>
                  <a:srgbClr val="C00000"/>
                </a:solidFill>
              </a:rPr>
              <a:t>kabul gören </a:t>
            </a:r>
            <a:r>
              <a:rPr lang="tr-TR" sz="2800" b="1" dirty="0"/>
              <a:t>ergen zamanla </a:t>
            </a:r>
            <a:r>
              <a:rPr lang="tr-TR" sz="2800" b="1" dirty="0" smtClean="0"/>
              <a:t>ailesine </a:t>
            </a:r>
            <a:r>
              <a:rPr lang="tr-TR" sz="2800" b="1" dirty="0"/>
              <a:t>daha kolay bağlanır</a:t>
            </a:r>
          </a:p>
        </p:txBody>
      </p:sp>
      <p:pic>
        <p:nvPicPr>
          <p:cNvPr id="5122" name="Picture 2" descr="C:\Users\MEB\AppData\Local\Microsoft\Windows\Temporary Internet Files\Content.IE5\RT1ANGD6\MC9000569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808683" cy="21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7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/>
          </a:bodyPr>
          <a:lstStyle/>
          <a:p>
            <a:pPr lvl="0"/>
            <a:r>
              <a:rPr lang="tr-TR" sz="2000" b="1" dirty="0">
                <a:solidFill>
                  <a:prstClr val="black"/>
                </a:solidFill>
              </a:rPr>
              <a:t> </a:t>
            </a:r>
            <a:r>
              <a:rPr lang="tr-TR" sz="2800" b="1" dirty="0">
                <a:solidFill>
                  <a:prstClr val="black"/>
                </a:solidFill>
              </a:rPr>
              <a:t>Yaşıtlarının da benzer problemlerinin olması gençler arasında </a:t>
            </a:r>
            <a:r>
              <a:rPr lang="tr-TR" sz="2800" b="1" dirty="0">
                <a:solidFill>
                  <a:srgbClr val="C00000"/>
                </a:solidFill>
              </a:rPr>
              <a:t>gruplaşmalara</a:t>
            </a:r>
            <a:r>
              <a:rPr lang="tr-TR" sz="2800" b="1" dirty="0">
                <a:solidFill>
                  <a:prstClr val="black"/>
                </a:solidFill>
              </a:rPr>
              <a:t> yol açar.</a:t>
            </a:r>
          </a:p>
          <a:p>
            <a:pPr lvl="0"/>
            <a:r>
              <a:rPr lang="tr-TR" sz="2800" b="1" dirty="0">
                <a:solidFill>
                  <a:prstClr val="black"/>
                </a:solidFill>
              </a:rPr>
              <a:t>       Bir grup içinde olmak gence </a:t>
            </a:r>
            <a:r>
              <a:rPr lang="tr-TR" sz="2800" b="1" dirty="0">
                <a:solidFill>
                  <a:srgbClr val="C00000"/>
                </a:solidFill>
              </a:rPr>
              <a:t>güven verir</a:t>
            </a:r>
            <a:r>
              <a:rPr lang="tr-TR" sz="2800" b="1" dirty="0">
                <a:solidFill>
                  <a:prstClr val="black"/>
                </a:solidFill>
              </a:rPr>
              <a:t>. Onaylamasa bile grubun bazı davranışlarına katılır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162781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556792"/>
            <a:ext cx="6400800" cy="3929609"/>
          </a:xfrm>
        </p:spPr>
        <p:txBody>
          <a:bodyPr>
            <a:normAutofit/>
          </a:bodyPr>
          <a:lstStyle/>
          <a:p>
            <a:pPr eaLnBrk="0" hangingPunct="0"/>
            <a:r>
              <a:rPr lang="tr-TR" sz="1700" b="1" dirty="0">
                <a:latin typeface="Comic Sans MS" pitchFamily="66" charset="0"/>
              </a:rPr>
              <a:t>Gençlik çağı beğenilerin, </a:t>
            </a:r>
            <a:r>
              <a:rPr lang="tr-TR" sz="1700" b="1" dirty="0">
                <a:solidFill>
                  <a:srgbClr val="7030A0"/>
                </a:solidFill>
                <a:latin typeface="Comic Sans MS" pitchFamily="66" charset="0"/>
              </a:rPr>
              <a:t>özentilerin, tutkuların, hayranlıkların </a:t>
            </a:r>
            <a:r>
              <a:rPr lang="tr-TR" sz="1700" b="1" dirty="0">
                <a:latin typeface="Comic Sans MS" pitchFamily="66" charset="0"/>
              </a:rPr>
              <a:t>yoğun olduğu bir dönemdir.</a:t>
            </a:r>
          </a:p>
          <a:p>
            <a:pPr eaLnBrk="0" hangingPunct="0"/>
            <a:r>
              <a:rPr lang="tr-TR" sz="1700" b="1" dirty="0">
                <a:latin typeface="Comic Sans MS" pitchFamily="66" charset="0"/>
              </a:rPr>
              <a:t> </a:t>
            </a:r>
            <a:r>
              <a:rPr lang="tr-TR" sz="1700" b="1" dirty="0" smtClean="0">
                <a:latin typeface="Comic Sans MS" pitchFamily="66" charset="0"/>
              </a:rPr>
              <a:t>Ergenler </a:t>
            </a:r>
            <a:r>
              <a:rPr lang="tr-TR" sz="1700" b="1" dirty="0">
                <a:latin typeface="Comic Sans MS" pitchFamily="66" charset="0"/>
              </a:rPr>
              <a:t>bir yandan</a:t>
            </a:r>
            <a:r>
              <a:rPr lang="tr-TR" sz="1700" b="1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tr-TR" sz="1700" b="1" dirty="0">
                <a:solidFill>
                  <a:srgbClr val="7030A0"/>
                </a:solidFill>
                <a:latin typeface="Comic Sans MS" pitchFamily="66" charset="0"/>
              </a:rPr>
              <a:t>bağımsızlıklarını </a:t>
            </a:r>
            <a:r>
              <a:rPr lang="tr-TR" sz="1700" b="1" dirty="0">
                <a:latin typeface="Comic Sans MS" pitchFamily="66" charset="0"/>
              </a:rPr>
              <a:t>kazanmaya çalışırken bir yandan da</a:t>
            </a:r>
            <a:r>
              <a:rPr lang="tr-TR" sz="1700" b="1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tr-TR" sz="1700" b="1" dirty="0">
                <a:solidFill>
                  <a:srgbClr val="7030A0"/>
                </a:solidFill>
                <a:latin typeface="Comic Sans MS" pitchFamily="66" charset="0"/>
              </a:rPr>
              <a:t>model</a:t>
            </a:r>
            <a:r>
              <a:rPr lang="tr-TR" sz="1700" b="1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tr-TR" sz="1700" b="1" dirty="0">
                <a:latin typeface="Comic Sans MS" pitchFamily="66" charset="0"/>
              </a:rPr>
              <a:t>ararlar. 	Modellerinin</a:t>
            </a:r>
            <a:r>
              <a:rPr lang="tr-TR" sz="1700" b="1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tr-TR" sz="1700" b="1" dirty="0">
                <a:solidFill>
                  <a:srgbClr val="7030A0"/>
                </a:solidFill>
                <a:latin typeface="Comic Sans MS" pitchFamily="66" charset="0"/>
              </a:rPr>
              <a:t>meziyetleri</a:t>
            </a:r>
            <a:r>
              <a:rPr lang="tr-TR" sz="1700" b="1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tr-TR" sz="1700" b="1" dirty="0">
                <a:latin typeface="Comic Sans MS" pitchFamily="66" charset="0"/>
              </a:rPr>
              <a:t>kadar</a:t>
            </a:r>
            <a:r>
              <a:rPr lang="tr-TR" sz="17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1700" b="1" dirty="0">
                <a:solidFill>
                  <a:srgbClr val="7030A0"/>
                </a:solidFill>
                <a:latin typeface="Comic Sans MS" pitchFamily="66" charset="0"/>
              </a:rPr>
              <a:t>kusurları</a:t>
            </a:r>
            <a:r>
              <a:rPr lang="tr-TR" sz="1700" b="1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tr-TR" sz="1700" b="1" dirty="0">
                <a:latin typeface="Comic Sans MS" pitchFamily="66" charset="0"/>
              </a:rPr>
              <a:t>da </a:t>
            </a:r>
            <a:r>
              <a:rPr lang="tr-TR" sz="1700" b="1" u="sng" dirty="0">
                <a:solidFill>
                  <a:srgbClr val="7030A0"/>
                </a:solidFill>
                <a:latin typeface="Comic Sans MS" pitchFamily="66" charset="0"/>
              </a:rPr>
              <a:t>taklit edilir</a:t>
            </a:r>
            <a:r>
              <a:rPr lang="tr-TR" sz="1700" b="1" dirty="0">
                <a:solidFill>
                  <a:srgbClr val="7030A0"/>
                </a:solidFill>
                <a:latin typeface="Comic Sans MS" pitchFamily="66" charset="0"/>
              </a:rPr>
              <a:t>. </a:t>
            </a:r>
          </a:p>
          <a:p>
            <a:pPr eaLnBrk="0" hangingPunct="0"/>
            <a:r>
              <a:rPr lang="tr-TR" sz="1700" b="1" dirty="0" smtClean="0">
                <a:latin typeface="Comic Sans MS" pitchFamily="66" charset="0"/>
              </a:rPr>
              <a:t>Model </a:t>
            </a:r>
            <a:r>
              <a:rPr lang="tr-TR" sz="1700" b="1" dirty="0">
                <a:latin typeface="Comic Sans MS" pitchFamily="66" charset="0"/>
              </a:rPr>
              <a:t>sık sık değiştirilebilir, her modelden alınan bir örnek gencin kişiliğine bir ilave yapar. Bu nevi denemeler ergenlik sonuna kadar sürer.</a:t>
            </a:r>
          </a:p>
          <a:p>
            <a:pPr algn="ctr" eaLnBrk="0" hangingPunct="0"/>
            <a:endParaRPr lang="tr-TR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573016"/>
            <a:ext cx="395015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5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620</TotalTime>
  <Words>875</Words>
  <Application>Microsoft Office PowerPoint</Application>
  <PresentationFormat>Ekran Gösterisi (4:3)</PresentationFormat>
  <Paragraphs>109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Akış</vt:lpstr>
      <vt:lpstr>Ergenlik dönemi</vt:lpstr>
      <vt:lpstr>EYVAH!!! ÇOCUĞUM BÜYÜYOR</vt:lpstr>
      <vt:lpstr>ERGENLİK DÖNEMİ (12- 21 Yaş)</vt:lpstr>
      <vt:lpstr>ERGENİN;</vt:lpstr>
      <vt:lpstr>Slayt 5</vt:lpstr>
      <vt:lpstr>Slayt 6</vt:lpstr>
      <vt:lpstr>Slayt 7</vt:lpstr>
      <vt:lpstr>Slayt 8</vt:lpstr>
      <vt:lpstr>Slayt 9</vt:lpstr>
      <vt:lpstr>Slayt 10</vt:lpstr>
      <vt:lpstr>Slayt 11</vt:lpstr>
      <vt:lpstr>İlgileri artmış, gelgeç hevesleri çoğalmıştır. </vt:lpstr>
      <vt:lpstr>Slayt 13</vt:lpstr>
      <vt:lpstr>Slayt 14</vt:lpstr>
      <vt:lpstr>AİLELERİN ERGEN HAKKINDAKİ DÜŞÜNCELERİ</vt:lpstr>
      <vt:lpstr>Slayt 16</vt:lpstr>
      <vt:lpstr>Ergenle Nasıl iletişim kurmalıyız 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MEB</dc:creator>
  <cp:lastModifiedBy>RAM</cp:lastModifiedBy>
  <cp:revision>38</cp:revision>
  <dcterms:created xsi:type="dcterms:W3CDTF">2012-10-30T07:22:35Z</dcterms:created>
  <dcterms:modified xsi:type="dcterms:W3CDTF">2017-01-26T13:57:32Z</dcterms:modified>
</cp:coreProperties>
</file>